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7"/>
  </p:notesMasterIdLst>
  <p:handoutMasterIdLst>
    <p:handoutMasterId r:id="rId38"/>
  </p:handoutMasterIdLst>
  <p:sldIdLst>
    <p:sldId id="406" r:id="rId5"/>
    <p:sldId id="407" r:id="rId6"/>
    <p:sldId id="432" r:id="rId7"/>
    <p:sldId id="433" r:id="rId8"/>
    <p:sldId id="410" r:id="rId9"/>
    <p:sldId id="430" r:id="rId10"/>
    <p:sldId id="431" r:id="rId11"/>
    <p:sldId id="450" r:id="rId12"/>
    <p:sldId id="451" r:id="rId13"/>
    <p:sldId id="452" r:id="rId14"/>
    <p:sldId id="453" r:id="rId15"/>
    <p:sldId id="454" r:id="rId16"/>
    <p:sldId id="445" r:id="rId17"/>
    <p:sldId id="449" r:id="rId18"/>
    <p:sldId id="455" r:id="rId19"/>
    <p:sldId id="448" r:id="rId20"/>
    <p:sldId id="444" r:id="rId21"/>
    <p:sldId id="411" r:id="rId22"/>
    <p:sldId id="413" r:id="rId23"/>
    <p:sldId id="414" r:id="rId24"/>
    <p:sldId id="438" r:id="rId25"/>
    <p:sldId id="437" r:id="rId26"/>
    <p:sldId id="439" r:id="rId27"/>
    <p:sldId id="422" r:id="rId28"/>
    <p:sldId id="425" r:id="rId29"/>
    <p:sldId id="426" r:id="rId30"/>
    <p:sldId id="440" r:id="rId31"/>
    <p:sldId id="441" r:id="rId32"/>
    <p:sldId id="442" r:id="rId33"/>
    <p:sldId id="436" r:id="rId34"/>
    <p:sldId id="443" r:id="rId35"/>
    <p:sldId id="428" r:id="rId36"/>
  </p:sldIdLst>
  <p:sldSz cx="13004800" cy="9753600"/>
  <p:notesSz cx="6669088" cy="9926638"/>
  <p:defaultTextStyle>
    <a:defPPr>
      <a:defRPr lang="en-US"/>
    </a:defPPr>
    <a:lvl1pPr algn="l" rtl="0" fontAlgn="base">
      <a:spcBef>
        <a:spcPct val="0"/>
      </a:spcBef>
      <a:spcAft>
        <a:spcPct val="0"/>
      </a:spcAft>
      <a:defRPr sz="2400" kern="1200">
        <a:solidFill>
          <a:srgbClr val="000000"/>
        </a:solidFill>
        <a:latin typeface="Calibri" pitchFamily="34" charset="0"/>
        <a:ea typeface="ヒラギノ角ゴ ProN W3"/>
        <a:cs typeface="ヒラギノ角ゴ ProN W3"/>
        <a:sym typeface="Calibri" pitchFamily="34" charset="0"/>
      </a:defRPr>
    </a:lvl1pPr>
    <a:lvl2pPr marL="457200" algn="l" rtl="0" fontAlgn="base">
      <a:spcBef>
        <a:spcPct val="0"/>
      </a:spcBef>
      <a:spcAft>
        <a:spcPct val="0"/>
      </a:spcAft>
      <a:defRPr sz="2400" kern="1200">
        <a:solidFill>
          <a:srgbClr val="000000"/>
        </a:solidFill>
        <a:latin typeface="Calibri" pitchFamily="34" charset="0"/>
        <a:ea typeface="ヒラギノ角ゴ ProN W3"/>
        <a:cs typeface="ヒラギノ角ゴ ProN W3"/>
        <a:sym typeface="Calibri" pitchFamily="34" charset="0"/>
      </a:defRPr>
    </a:lvl2pPr>
    <a:lvl3pPr marL="914400" algn="l" rtl="0" fontAlgn="base">
      <a:spcBef>
        <a:spcPct val="0"/>
      </a:spcBef>
      <a:spcAft>
        <a:spcPct val="0"/>
      </a:spcAft>
      <a:defRPr sz="2400" kern="1200">
        <a:solidFill>
          <a:srgbClr val="000000"/>
        </a:solidFill>
        <a:latin typeface="Calibri" pitchFamily="34" charset="0"/>
        <a:ea typeface="ヒラギノ角ゴ ProN W3"/>
        <a:cs typeface="ヒラギノ角ゴ ProN W3"/>
        <a:sym typeface="Calibri" pitchFamily="34" charset="0"/>
      </a:defRPr>
    </a:lvl3pPr>
    <a:lvl4pPr marL="1371600" algn="l" rtl="0" fontAlgn="base">
      <a:spcBef>
        <a:spcPct val="0"/>
      </a:spcBef>
      <a:spcAft>
        <a:spcPct val="0"/>
      </a:spcAft>
      <a:defRPr sz="2400" kern="1200">
        <a:solidFill>
          <a:srgbClr val="000000"/>
        </a:solidFill>
        <a:latin typeface="Calibri" pitchFamily="34" charset="0"/>
        <a:ea typeface="ヒラギノ角ゴ ProN W3"/>
        <a:cs typeface="ヒラギノ角ゴ ProN W3"/>
        <a:sym typeface="Calibri" pitchFamily="34" charset="0"/>
      </a:defRPr>
    </a:lvl4pPr>
    <a:lvl5pPr marL="1828800" algn="l" rtl="0" fontAlgn="base">
      <a:spcBef>
        <a:spcPct val="0"/>
      </a:spcBef>
      <a:spcAft>
        <a:spcPct val="0"/>
      </a:spcAft>
      <a:defRPr sz="2400" kern="1200">
        <a:solidFill>
          <a:srgbClr val="000000"/>
        </a:solidFill>
        <a:latin typeface="Calibri" pitchFamily="34" charset="0"/>
        <a:ea typeface="ヒラギノ角ゴ ProN W3"/>
        <a:cs typeface="ヒラギノ角ゴ ProN W3"/>
        <a:sym typeface="Calibri" pitchFamily="34" charset="0"/>
      </a:defRPr>
    </a:lvl5pPr>
    <a:lvl6pPr marL="2286000" algn="l" defTabSz="914400" rtl="0" eaLnBrk="1" latinLnBrk="0" hangingPunct="1">
      <a:defRPr sz="2400" kern="1200">
        <a:solidFill>
          <a:srgbClr val="000000"/>
        </a:solidFill>
        <a:latin typeface="Calibri" pitchFamily="34" charset="0"/>
        <a:ea typeface="ヒラギノ角ゴ ProN W3"/>
        <a:cs typeface="ヒラギノ角ゴ ProN W3"/>
        <a:sym typeface="Calibri" pitchFamily="34" charset="0"/>
      </a:defRPr>
    </a:lvl6pPr>
    <a:lvl7pPr marL="2743200" algn="l" defTabSz="914400" rtl="0" eaLnBrk="1" latinLnBrk="0" hangingPunct="1">
      <a:defRPr sz="2400" kern="1200">
        <a:solidFill>
          <a:srgbClr val="000000"/>
        </a:solidFill>
        <a:latin typeface="Calibri" pitchFamily="34" charset="0"/>
        <a:ea typeface="ヒラギノ角ゴ ProN W3"/>
        <a:cs typeface="ヒラギノ角ゴ ProN W3"/>
        <a:sym typeface="Calibri" pitchFamily="34" charset="0"/>
      </a:defRPr>
    </a:lvl7pPr>
    <a:lvl8pPr marL="3200400" algn="l" defTabSz="914400" rtl="0" eaLnBrk="1" latinLnBrk="0" hangingPunct="1">
      <a:defRPr sz="2400" kern="1200">
        <a:solidFill>
          <a:srgbClr val="000000"/>
        </a:solidFill>
        <a:latin typeface="Calibri" pitchFamily="34" charset="0"/>
        <a:ea typeface="ヒラギノ角ゴ ProN W3"/>
        <a:cs typeface="ヒラギノ角ゴ ProN W3"/>
        <a:sym typeface="Calibri" pitchFamily="34" charset="0"/>
      </a:defRPr>
    </a:lvl8pPr>
    <a:lvl9pPr marL="3657600" algn="l" defTabSz="914400" rtl="0" eaLnBrk="1" latinLnBrk="0" hangingPunct="1">
      <a:defRPr sz="2400" kern="1200">
        <a:solidFill>
          <a:srgbClr val="000000"/>
        </a:solidFill>
        <a:latin typeface="Calibri" pitchFamily="34" charset="0"/>
        <a:ea typeface="ヒラギノ角ゴ ProN W3"/>
        <a:cs typeface="ヒラギノ角ゴ ProN W3"/>
        <a:sym typeface="Calibri"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BD6C5"/>
    <a:srgbClr val="666699"/>
    <a:srgbClr val="33CCCC"/>
    <a:srgbClr val="FAFED4"/>
    <a:srgbClr val="1F127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94660"/>
  </p:normalViewPr>
  <p:slideViewPr>
    <p:cSldViewPr>
      <p:cViewPr>
        <p:scale>
          <a:sx n="50" d="100"/>
          <a:sy n="50" d="100"/>
        </p:scale>
        <p:origin x="-490" y="-58"/>
      </p:cViewPr>
      <p:guideLst>
        <p:guide orient="horz" pos="3072"/>
        <p:guide pos="4096"/>
      </p:guideLst>
    </p:cSldViewPr>
  </p:slideViewPr>
  <p:notesTextViewPr>
    <p:cViewPr>
      <p:scale>
        <a:sx n="100" d="100"/>
        <a:sy n="100" d="100"/>
      </p:scale>
      <p:origin x="0" y="0"/>
    </p:cViewPr>
  </p:notesTextViewPr>
  <p:sorterViewPr>
    <p:cViewPr>
      <p:scale>
        <a:sx n="66" d="100"/>
        <a:sy n="66" d="100"/>
      </p:scale>
      <p:origin x="0" y="74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pPr>
              <a:defRPr/>
            </a:pPr>
            <a:fld id="{799B7BB3-6BD5-4563-9D4D-4C8E77C9EEC5}" type="datetimeFigureOut">
              <a:rPr lang="en-US"/>
              <a:pPr>
                <a:defRPr/>
              </a:pPr>
              <a:t>4/11/2014</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pPr>
              <a:defRPr/>
            </a:pPr>
            <a:fld id="{130826F8-368B-4C69-9910-8D902F0F5C00}" type="slidenum">
              <a:rPr lang="en-US"/>
              <a:pPr>
                <a:defRPr/>
              </a:pPr>
              <a:t>‹nr.›</a:t>
            </a:fld>
            <a:endParaRPr lang="en-US"/>
          </a:p>
        </p:txBody>
      </p:sp>
    </p:spTree>
    <p:extLst>
      <p:ext uri="{BB962C8B-B14F-4D97-AF65-F5344CB8AC3E}">
        <p14:creationId xmlns="" xmlns:p14="http://schemas.microsoft.com/office/powerpoint/2010/main" val="33008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pPr>
              <a:defRPr/>
            </a:pPr>
            <a:fld id="{3E914A65-9A0C-4B15-8903-A895E4FE937E}" type="datetimeFigureOut">
              <a:rPr lang="en-US"/>
              <a:pPr>
                <a:defRPr/>
              </a:pPr>
              <a:t>4/11/2014</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pPr>
              <a:defRPr/>
            </a:pPr>
            <a:fld id="{F47BFAA4-AC42-464D-B915-B2EBB528A59C}" type="slidenum">
              <a:rPr lang="en-US"/>
              <a:pPr>
                <a:defRPr/>
              </a:pPr>
              <a:t>‹nr.›</a:t>
            </a:fld>
            <a:endParaRPr lang="en-US"/>
          </a:p>
        </p:txBody>
      </p:sp>
    </p:spTree>
    <p:extLst>
      <p:ext uri="{BB962C8B-B14F-4D97-AF65-F5344CB8AC3E}">
        <p14:creationId xmlns="" xmlns:p14="http://schemas.microsoft.com/office/powerpoint/2010/main" val="933499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5137693-045E-4CF0-9BDE-FFEF24C9CE89}" type="slidenum">
              <a:rPr lang="en-US"/>
              <a:pPr>
                <a:defRPr/>
              </a:pPr>
              <a:t>‹nr.›</a:t>
            </a:fld>
            <a:endParaRPr lang="en-US"/>
          </a:p>
        </p:txBody>
      </p:sp>
      <p:sp>
        <p:nvSpPr>
          <p:cNvPr id="5" name="TextBox 4"/>
          <p:cNvSpPr txBox="1"/>
          <p:nvPr userDrawn="1"/>
        </p:nvSpPr>
        <p:spPr>
          <a:xfrm>
            <a:off x="957784" y="896615"/>
            <a:ext cx="5040560" cy="276999"/>
          </a:xfrm>
          <a:prstGeom prst="rect">
            <a:avLst/>
          </a:prstGeom>
          <a:noFill/>
        </p:spPr>
        <p:txBody>
          <a:bodyPr wrap="square" rtlCol="0">
            <a:spAutoFit/>
          </a:bodyPr>
          <a:lstStyle/>
          <a:p>
            <a:r>
              <a:rPr lang="en-US" sz="1200" b="1" dirty="0" err="1" smtClean="0">
                <a:solidFill>
                  <a:schemeClr val="tx1"/>
                </a:solidFill>
                <a:latin typeface="Times New Roman" pitchFamily="18" charset="0"/>
                <a:cs typeface="Times New Roman" pitchFamily="18" charset="0"/>
              </a:rPr>
              <a:t>Kenniscentrum</a:t>
            </a:r>
            <a:r>
              <a:rPr lang="en-US" sz="1200" b="1" dirty="0" smtClean="0">
                <a:solidFill>
                  <a:schemeClr val="tx1"/>
                </a:solidFill>
                <a:latin typeface="Times New Roman" pitchFamily="18" charset="0"/>
                <a:cs typeface="Times New Roman" pitchFamily="18" charset="0"/>
              </a:rPr>
              <a:t> </a:t>
            </a:r>
            <a:r>
              <a:rPr lang="en-US" sz="1200" b="1" dirty="0" err="1" smtClean="0">
                <a:solidFill>
                  <a:schemeClr val="tx1"/>
                </a:solidFill>
                <a:latin typeface="Times New Roman" pitchFamily="18" charset="0"/>
                <a:cs typeface="Times New Roman" pitchFamily="18" charset="0"/>
              </a:rPr>
              <a:t>Onderwijs</a:t>
            </a:r>
            <a:r>
              <a:rPr lang="en-US" sz="1200" b="1" dirty="0" smtClean="0">
                <a:solidFill>
                  <a:schemeClr val="tx1"/>
                </a:solidFill>
                <a:latin typeface="Times New Roman" pitchFamily="18" charset="0"/>
                <a:cs typeface="Times New Roman" pitchFamily="18" charset="0"/>
              </a:rPr>
              <a:t> en </a:t>
            </a:r>
            <a:r>
              <a:rPr lang="en-US" sz="1200" b="1" dirty="0" err="1" smtClean="0">
                <a:solidFill>
                  <a:schemeClr val="tx1"/>
                </a:solidFill>
                <a:latin typeface="Times New Roman" pitchFamily="18" charset="0"/>
                <a:cs typeface="Times New Roman" pitchFamily="18" charset="0"/>
              </a:rPr>
              <a:t>Opvoeding</a:t>
            </a:r>
            <a:endParaRPr lang="en-US" sz="1200" b="1" dirty="0">
              <a:solidFill>
                <a:schemeClr val="tx1"/>
              </a:solidFill>
              <a:latin typeface="Times New Roman" pitchFamily="18" charset="0"/>
              <a:cs typeface="Times New Roman" pitchFamily="18" charset="0"/>
            </a:endParaRPr>
          </a:p>
        </p:txBody>
      </p:sp>
      <p:sp>
        <p:nvSpPr>
          <p:cNvPr id="45058" name="AutoShape 2" descr="data:image/jpeg;base64,/9j/4AAQSkZJRgABAQAAAQABAAD/2wCEAAkGBhISEBQUEhQUFRQUGB0UFhgUGBgVHhQdFhoYGRwWGxYXGzIfGBsjHRoZIC8gIycpLSwtFh4yNTIqNigrLCkBCQoKDgwNFA8PGSocHB4pNSw1NTUsKSwwMzYvLSotKjMyKik1MCwpNTEqLCksLDUqLCwvKTUvLCkqLDUsLikpKf/AABEIAKAAoAMBIgACEQEDEQH/xAAcAAEAAgIDAQAAAAAAAAAAAAAABQYEBwEDCAL/xABFEAACAQMCAwQECAwFBQEAAAABAgMABBESIQUGMRMiQVEHMmFxFBYjNUJUgZEXUmJzdJOhsbKz0dIIM0NTkiRjcoLBFf/EABgBAQEBAQEAAAAAAAAAAAAAAAABAgME/8QAJxEBAAEDAgUDBQAAAAAAAAAAAAECAxEhkRMxQVHwBBLBQlKh0eH/2gAMAwEAAhEDEQA/AN40pSgUr4llCgsxAUbkk4AHmSelYHxktPrEH62P+6gkqVG/GS0+sQfrY/7qfGS0+sQfrY/7qCSpUd8Y7T6xB+tj/urPjkDAFSCCMgg5BB6EEdRQfVKUoFKUoGa4Bqpc9c+pYKsaL211NtFCD1ydIZsbhc7DxJ6eJFi4RdGSCN2KFmRS3ZsHXVjvaWB3AbIz7KDMpSuCaDmlKUClKUClKUEFz182Xn5iT+E15SxXq3nr5svPzEn8JrylVgXH0ccMima5FzFGbURZmmY6GtupV42/GLDGnG+PeD8eknhscNxEsEMaWxiUwSRtr+EL/uu3i2dj7hVo47yLaS8Uks4A8BktkkgEYLR6xlj2vUhSANx0OPZXxwvky0jvLq1kD3DW1i0jmUFVWUENmIZzow3j1OaI1WRXrTk/5vs/0eL+WteTK9Z8n/N9n+jxfy1pKpelKVArE4rxJLeGSaQ4SJS7e5RnHv8AD7ay6ovppuynCJcfTeOM+4uCf3UGirri099f9qctLPJpVVOPW7qxhvorp7ufLNepOG2awwxxqqoEQKFTOlcDoM749+9eXeR4424jbCVWde0XuLjLnI0g52C57x9imtg+kn0vsS1tYPhR3ZJ16t5rGfAflePh5mi983elGysMozGWYf6UeCQfy26J+/2VTuXvTPdXFyVFsr6+7HEjrHgk7FppDljjbSFHXNam4fwztjl5oYVzu8zke/uqC7fdW9/RRyzbQwtLG8c5JAEgtzCVIG+l5O+4OobjA26daC98PnkaNWljEchHeQMH0ny1gDV78Vk1xiuagUpSgUpSgguevmy8/MSfwmvKVereevmy8/MSfwmvKVWBuLjd38PTt7C+toTPbpBcxTOsLjs8nAYjIHeIOMAjz8OOWeJJG1xHeX8E0q2LwI6MCiJn1GnbHayEkYAzgKd6qHo3eJWuWumh+BiLFwsgBeQE9wRAd7XqxuDgbZ8K+PSVLG08TQNAbXsVFsIQAUQZysg9bWGznNEVCvWfJ/zfZ/o8X8ta8mV6z5P+brP9Hi/lrSVS9KUqBVN9LXCmuOFTKgy6lJFA8dLj/wCVcq6549SkeYx0B6+w7H7aDRHOHAH1x2vDbdZGt40S4uIEKsZH7jKZAQuCOvXq2ehqGuPRhPHp7VoY0LKhmklRYwWxlYxnL6fEnA2+2s6z4FxHicipPI0SSQvcQLhtE/XbPRnLY1M51AHO+1Z/ot4NcRTKr7LONcQkiMkRlgLB0ZdjHKmDhwR0+l0qi88leiq2snWZZmnJG2pYtByNmHdLD2Yer6Kw+EWBhj0lgxLM7FV0DLsWIVcnSu/TJrNqBSlKBSlKBSlKDpu7RJUaORQyOCrKejA7EGq7+DLhf1OH7j/WrRSgq/4MeF/U4fuP9afgy4X9Th+4/wBatFKCr/gy4X9Th+4/1qx21ssaKiAKiKFUDwCjAH2Cu2lApSlArHvrBJkKSAlW6gMy/tUgj76yKxb3iCRDMjaV/GOdI97dFHtOBQYknLFsf9PGIxCNLOulBjCrpbu+qNxg7Deu214BBG6ukYVkTsl3bCrtsFJwOg3xk+dZyOCARuDuCPGvqgUpSgUpSgUpSgUpSg4zVL5k9LXD7Qle0M0g+hBh8ewuTpH31c3XNeduf/RtLb3r9iqrayfKq7sI0iye8jOxxseg3JBG1BOX3+IOUn5G1jUf9yRnJ+xQoH3mseD/ABA3YPftoGHkpkU/eWP7q6OU/Q4t7EZReqVB05jhkIJGPVeQrqHtAI61J3PoKg9VOIKH6BXRNz5bSZH3Gqid4J6ebOUhbiOS3J+ltKg97KAw/wCNbFsOIxTRiSJ1kRujIQwP2j91edeNeh7iVuyhYxMrEKHhJOCxAGpThlG/Xp1rfHJ/LKWFnHbpg6Rl2H03O7N9p/YBSVTdKUqDovLjs0LEEhdzpGTjxIA3OPIb0S7RoxIGUxkagwI0lTvq1dMY8a7iKpHFLpuFT9oRnh07fKADPwORv9QD/aY9R9E7jrQS9nJah9FrCpYk95YmEajOS3aadJHXCqdyfDcieQYrDu7VZ49nZc95JImwRnoysNiOmxBB8c1h8Ja+9ScQ9wle1BOZgOj9iBhCR1GrqDgYxQTdK4WuaBSlKBSlKBSlKDovWcRsYlVpMHSGJUE+GWAJA+ytc8y+j66u7mAu0coT5SWWfUV1HIEMVsrDSijvYJGokamNbNrjFBo7mbmOzWUWxma6dT2byXLvFawadiFt7cANpxjGPZk1jcG4By4D8vfGVyegDwRg+QCrkD3tWy+ZYOGcPSW9nt4y7tuwjDs7noBqGFJx128a0LzDxyfil6GEYDORFDFGPVGe6ufE5OSfb4DaqPUHDXiaFDCytFpGgqdQKgYGD47VlVC8ncAFlYw2+cmNe8fNjuxHsyTj2VNVApSlArHvrCOaN45FDJIpVlPQg7V8cV4nHbwvLKcIg1HG59gAHUk7AeJIqrc3+kP/APPtUkmi+WmJ7KEHoBjPaONtsjOnxOBn1qDD5c5V4pbB7ZLpEtEcmGQoJZtBHqAMdKAHxIPTYYO1ysuHmMd6aWQ+Jcj9yqAPsFec+M+ljidwT8uYVP0YBoA/9vWPvzVffmC6Jybm4J8zNIT9+qrgerrnisURxI4T2vlV/wCZ7v7ayEmBAKkEHcEbg+0Eda87+jvnbiXw2CFJZZ0kcK8chMg0EjW2pt10rk5z4Vvu14PHFIWiHZq3rouyMfxgg2VvMjrneoJGlKUClKUClKUClKUEbx/gcd3bSW8o7ki4/wDE+DD2g4P2VQ/Rd6LWsne4ugDOCyRAHIRQSO0z+M3h5A+Z22dSg4UVzSlApSlBF8ycF+F2zw6ihOGVwM6GRg6tpOxwwG3jVR5m4Q15EsXErOUtHnRcWREgGQMkIe+mcDKlWGw3NbCrig0fH6E4JG+TvJl9ktnICPecqP2VN8P/AMP1spBmuJpPYirED/EfuNbVxXNBDcv8pWlkpW2iVM+s3Vm97nc+6pmlKBSlKBSlKBSlcGg+XY426+HhUBwDmtriNZWiWKJldtRkB09mwU6gVGB1OrONt8VPSE4OBk+A6Z+2tf23I1wLJ7fRbxu8bq0qsSX1PrVSAg2z1JJ9g3qS9FqmiqmfdONY+cp7hnOSST3Cu8QijeJInGoazMCQpz45wBjGc1JvzHbBC5mj0BjGTnoy51L7wAc+WDVUuuWLyXtpGWFXeW1mVBISCbYgspbRtnG3XrSDle7SRZtELkTXDNEznDJchR6xT1l04xjcE+6mrrNu1PX8x2Wx+YbcPoMserSWxnOwXUTt+T3vdvUfZ83xzyQmGSAwujuxZirjRjonl1JzjG1RR5YujdpJpgWJHcqqHSArwiMHSI+84IxkncAYA8MIckXTwQRMY07K1mtiyuWyZNOlgNPTu7jrvTMkWrOIzV5r/E9xnnWKOOMxSREySiHU5OmPI1F2GQcadxuM6hvjepKe/lhtXllCM8as5EeoKwXJGNWSCR4b7+NVyLlebFuwhijkSdJpflnk1iNGTOp1znvbDwA61YeYrSSW2eOIKWfA7x0jGoFtwPIEdPGmrFUW4miKe+u6LTn2NksiqEm8bTgnHZY2bUceDd3GN/sqaPHrfU69rGDGCz5OMBTgnJ22OAfIkA1VpuRnUs0RBY3aXKhjgRxqxdo126lmkPl3h5VifESYwSR6Y+0UkxTGWUmQGUS6GTHyecAMQeoB9oauk27E4xVjz4XH4yW2lT2yYYlRv4qQCCOq4JAOcYyPOuqLmy1ZpVEq5hbs3B6httgOp3ONh1BFVu95QmZUeCOO3m75LLM8mC5TPaa1xMjBd1I2wMHyXnKVyXkZRG4F38LQdo0faK0fZlCyjMbDqDkimqRasz9Sz/Ge1yo7eLLgMveHeDZwR7Njv7DX2OYrbszJ2qaAdJbONyNQHnkg59xz0quRcnMJi3YW4iFqbdELGQI5Znzkrq097BIwevsrFteVLyIRMpVxBNrSGSTVhDF2bL22jcgnukjYbeymrPCs9KkxDzpH8LlikkhWLRC0L6v8wzats5wRsNx51LScft1dkaWMMil2Gr1QuCxPuzv5VVOI8oXDm40LCiyrbKihjhPg7EsPU6b4G33V08R4DdLJLcS9iI0jux3GCgLMoKsF0escYYliSd80zLXDtVYxPmi58O45BOSIZUkKgFtJzgMMg48iKzgapXInDGYQ3TaAps4rdQja9QXvF2OMZzgAeGDmrqKrz3aKaK8UzlzSlKORXzmjtgVQeE8cl+Hs5MgjvUbse0B0K0JOjTvuGj7xxjNHW3amuJmOi/Zrmtcw88XrQh/+nBaza8xofu6H0lP8zfPntjyNSPxwmM4jISISRhoiyOwkYw9oQJA2Ayt9BgMqDvUy6T6WuO266ZrnNa84ZzbfPFCqok0z24uj3dOoNJpCHLjGAGywz1XbzyZeb7tWmJWDs1uRZocODrdowHYE4KhWPQjJA6Uys+lricabrukynOCDjY4IOK+q1xY8ZktIbsqYdZubhzlW7xjQN3IkOdzjJLYXOTnIFZPEOdrpVlZBBpigt5yGVyT2+xTUHwMeBxTKz6Wr3Yp85ftfxQVBct8Wlle6jm0Frebsw0YZQwKI/RmOD3sdfCp0VXmqpmmcS5pSlGSlKUCuCK5pQcAVzSlApSlB1zQh1KtuGGCPMHw2rBfl63KxqYxiH/LGT3Nsbb7bbe6pKuMUWJmOUoleVrTGBCmBGYcb40E5KdfVJ3xXZHy5bK4cRKGAAHU4wugHBOMhe7nGcbVJ4pijXEr7zuhl5QswIwIE+Szo690MckDf1T+L09ldr8tWpSRDCpSZtci74dvxjv63tG+w8qlMUocSvvO6FPJ1njHYJjLN9Lq6hW3znvAAEeOBX2eVLQqymFSGVUYHJyqeqp36DwFS9KHEr+6d2Ja8MiiZ2RArSHU5Ge+QMZOfHG32VlimKUZmZnmUpSiFKUoFKUoFKUoP/9k="/>
          <p:cNvSpPr>
            <a:spLocks noChangeAspect="1" noChangeArrowheads="1"/>
          </p:cNvSpPr>
          <p:nvPr userDrawn="1"/>
        </p:nvSpPr>
        <p:spPr bwMode="auto">
          <a:xfrm>
            <a:off x="63500" y="-4857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hISEBQUEhQUFRQUGB0UFhgUGBgVHhQdFhoYGRwWGxYXGzIfGBsjHRoZIC8gIycpLSwtFh4yNTIqNigrLCkBCQoKDgwNFA8PGSocHB4pNSw1NTUsKSwwMzYvLSotKjMyKik1MCwpNTEqLCksLDUqLCwvKTUvLCkqLDUsLikpKf/AABEIAKAAoAMBIgACEQEDEQH/xAAcAAEAAgIDAQAAAAAAAAAAAAAABQYEBwEDCAL/xABFEAACAQMCAwQECAwFBQEAAAABAgMABBESIQUGMRMiQVEHMmFxFBYjNUJUgZEXUmJzdJOhsbKz0dIIM0NTkiRjcoLBFf/EABgBAQEBAQEAAAAAAAAAAAAAAAABAgME/8QAJxEBAAEDAgUDBQAAAAAAAAAAAAECAxEhkRMxQVHwBBLBQlKh0eH/2gAMAwEAAhEDEQA/AN40pSgUr4llCgsxAUbkk4AHmSelYHxktPrEH62P+6gkqVG/GS0+sQfrY/7qfGS0+sQfrY/7qCSpUd8Y7T6xB+tj/urPjkDAFSCCMgg5BB6EEdRQfVKUoFKUoGa4Bqpc9c+pYKsaL211NtFCD1ydIZsbhc7DxJ6eJFi4RdGSCN2KFmRS3ZsHXVjvaWB3AbIz7KDMpSuCaDmlKUClKUClKUEFz182Xn5iT+E15SxXq3nr5svPzEn8JrylVgXH0ccMima5FzFGbURZmmY6GtupV42/GLDGnG+PeD8eknhscNxEsEMaWxiUwSRtr+EL/uu3i2dj7hVo47yLaS8Uks4A8BktkkgEYLR6xlj2vUhSANx0OPZXxwvky0jvLq1kD3DW1i0jmUFVWUENmIZzow3j1OaI1WRXrTk/5vs/0eL+WteTK9Z8n/N9n+jxfy1pKpelKVArE4rxJLeGSaQ4SJS7e5RnHv8AD7ay6ovppuynCJcfTeOM+4uCf3UGirri099f9qctLPJpVVOPW7qxhvorp7ufLNepOG2awwxxqqoEQKFTOlcDoM749+9eXeR4424jbCVWde0XuLjLnI0g52C57x9imtg+kn0vsS1tYPhR3ZJ16t5rGfAflePh5mi983elGysMozGWYf6UeCQfy26J+/2VTuXvTPdXFyVFsr6+7HEjrHgk7FppDljjbSFHXNam4fwztjl5oYVzu8zke/uqC7fdW9/RRyzbQwtLG8c5JAEgtzCVIG+l5O+4OobjA26daC98PnkaNWljEchHeQMH0ny1gDV78Vk1xiuagUpSgUpSgguevmy8/MSfwmvKVereevmy8/MSfwmvKVWBuLjd38PTt7C+toTPbpBcxTOsLjs8nAYjIHeIOMAjz8OOWeJJG1xHeX8E0q2LwI6MCiJn1GnbHayEkYAzgKd6qHo3eJWuWumh+BiLFwsgBeQE9wRAd7XqxuDgbZ8K+PSVLG08TQNAbXsVFsIQAUQZysg9bWGznNEVCvWfJ/zfZ/o8X8ta8mV6z5P+brP9Hi/lrSVS9KUqBVN9LXCmuOFTKgy6lJFA8dLj/wCVcq6549SkeYx0B6+w7H7aDRHOHAH1x2vDbdZGt40S4uIEKsZH7jKZAQuCOvXq2ehqGuPRhPHp7VoY0LKhmklRYwWxlYxnL6fEnA2+2s6z4FxHicipPI0SSQvcQLhtE/XbPRnLY1M51AHO+1Z/ot4NcRTKr7LONcQkiMkRlgLB0ZdjHKmDhwR0+l0qi88leiq2snWZZmnJG2pYtByNmHdLD2Yer6Kw+EWBhj0lgxLM7FV0DLsWIVcnSu/TJrNqBSlKBSlKBSlKDpu7RJUaORQyOCrKejA7EGq7+DLhf1OH7j/WrRSgq/4MeF/U4fuP9afgy4X9Th+4/wBatFKCr/gy4X9Th+4/1qx21ssaKiAKiKFUDwCjAH2Cu2lApSlArHvrBJkKSAlW6gMy/tUgj76yKxb3iCRDMjaV/GOdI97dFHtOBQYknLFsf9PGIxCNLOulBjCrpbu+qNxg7Deu214BBG6ukYVkTsl3bCrtsFJwOg3xk+dZyOCARuDuCPGvqgUpSgUpSgUpSgUpSg4zVL5k9LXD7Qle0M0g+hBh8ewuTpH31c3XNeduf/RtLb3r9iqrayfKq7sI0iye8jOxxseg3JBG1BOX3+IOUn5G1jUf9yRnJ+xQoH3mseD/ABA3YPftoGHkpkU/eWP7q6OU/Q4t7EZReqVB05jhkIJGPVeQrqHtAI61J3PoKg9VOIKH6BXRNz5bSZH3Gqid4J6ebOUhbiOS3J+ltKg97KAw/wCNbFsOIxTRiSJ1kRujIQwP2j91edeNeh7iVuyhYxMrEKHhJOCxAGpThlG/Xp1rfHJ/LKWFnHbpg6Rl2H03O7N9p/YBSVTdKUqDovLjs0LEEhdzpGTjxIA3OPIb0S7RoxIGUxkagwI0lTvq1dMY8a7iKpHFLpuFT9oRnh07fKADPwORv9QD/aY9R9E7jrQS9nJah9FrCpYk95YmEajOS3aadJHXCqdyfDcieQYrDu7VZ49nZc95JImwRnoysNiOmxBB8c1h8Ja+9ScQ9wle1BOZgOj9iBhCR1GrqDgYxQTdK4WuaBSlKBSlKBSlKDovWcRsYlVpMHSGJUE+GWAJA+ytc8y+j66u7mAu0coT5SWWfUV1HIEMVsrDSijvYJGokamNbNrjFBo7mbmOzWUWxma6dT2byXLvFawadiFt7cANpxjGPZk1jcG4By4D8vfGVyegDwRg+QCrkD3tWy+ZYOGcPSW9nt4y7tuwjDs7noBqGFJx128a0LzDxyfil6GEYDORFDFGPVGe6ufE5OSfb4DaqPUHDXiaFDCytFpGgqdQKgYGD47VlVC8ncAFlYw2+cmNe8fNjuxHsyTj2VNVApSlArHvrCOaN45FDJIpVlPQg7V8cV4nHbwvLKcIg1HG59gAHUk7AeJIqrc3+kP/APPtUkmi+WmJ7KEHoBjPaONtsjOnxOBn1qDD5c5V4pbB7ZLpEtEcmGQoJZtBHqAMdKAHxIPTYYO1ysuHmMd6aWQ+Jcj9yqAPsFec+M+ljidwT8uYVP0YBoA/9vWPvzVffmC6Jybm4J8zNIT9+qrgerrnisURxI4T2vlV/wCZ7v7ayEmBAKkEHcEbg+0Eda87+jvnbiXw2CFJZZ0kcK8chMg0EjW2pt10rk5z4Vvu14PHFIWiHZq3rouyMfxgg2VvMjrneoJGlKUClKUClKUClKUEbx/gcd3bSW8o7ki4/wDE+DD2g4P2VQ/Rd6LWsne4ugDOCyRAHIRQSO0z+M3h5A+Z22dSg4UVzSlApSlBF8ycF+F2zw6ihOGVwM6GRg6tpOxwwG3jVR5m4Q15EsXErOUtHnRcWREgGQMkIe+mcDKlWGw3NbCrig0fH6E4JG+TvJl9ktnICPecqP2VN8P/AMP1spBmuJpPYirED/EfuNbVxXNBDcv8pWlkpW2iVM+s3Vm97nc+6pmlKBSlKBSlKBSlcGg+XY426+HhUBwDmtriNZWiWKJldtRkB09mwU6gVGB1OrONt8VPSE4OBk+A6Z+2tf23I1wLJ7fRbxu8bq0qsSX1PrVSAg2z1JJ9g3qS9FqmiqmfdONY+cp7hnOSST3Cu8QijeJInGoazMCQpz45wBjGc1JvzHbBC5mj0BjGTnoy51L7wAc+WDVUuuWLyXtpGWFXeW1mVBISCbYgspbRtnG3XrSDle7SRZtELkTXDNEznDJchR6xT1l04xjcE+6mrrNu1PX8x2Wx+YbcPoMserSWxnOwXUTt+T3vdvUfZ83xzyQmGSAwujuxZirjRjonl1JzjG1RR5YujdpJpgWJHcqqHSArwiMHSI+84IxkncAYA8MIckXTwQRMY07K1mtiyuWyZNOlgNPTu7jrvTMkWrOIzV5r/E9xnnWKOOMxSREySiHU5OmPI1F2GQcadxuM6hvjepKe/lhtXllCM8as5EeoKwXJGNWSCR4b7+NVyLlebFuwhijkSdJpflnk1iNGTOp1znvbDwA61YeYrSSW2eOIKWfA7x0jGoFtwPIEdPGmrFUW4miKe+u6LTn2NksiqEm8bTgnHZY2bUceDd3GN/sqaPHrfU69rGDGCz5OMBTgnJ22OAfIkA1VpuRnUs0RBY3aXKhjgRxqxdo126lmkPl3h5VifESYwSR6Y+0UkxTGWUmQGUS6GTHyecAMQeoB9oauk27E4xVjz4XH4yW2lT2yYYlRv4qQCCOq4JAOcYyPOuqLmy1ZpVEq5hbs3B6httgOp3ONh1BFVu95QmZUeCOO3m75LLM8mC5TPaa1xMjBd1I2wMHyXnKVyXkZRG4F38LQdo0faK0fZlCyjMbDqDkimqRasz9Sz/Ge1yo7eLLgMveHeDZwR7Njv7DX2OYrbszJ2qaAdJbONyNQHnkg59xz0quRcnMJi3YW4iFqbdELGQI5Znzkrq097BIwevsrFteVLyIRMpVxBNrSGSTVhDF2bL22jcgnukjYbeymrPCs9KkxDzpH8LlikkhWLRC0L6v8wzats5wRsNx51LScft1dkaWMMil2Gr1QuCxPuzv5VVOI8oXDm40LCiyrbKihjhPg7EsPU6b4G33V08R4DdLJLcS9iI0jux3GCgLMoKsF0escYYliSd80zLXDtVYxPmi58O45BOSIZUkKgFtJzgMMg48iKzgapXInDGYQ3TaAps4rdQja9QXvF2OMZzgAeGDmrqKrz3aKaK8UzlzSlKORXzmjtgVQeE8cl+Hs5MgjvUbse0B0K0JOjTvuGj7xxjNHW3amuJmOi/Zrmtcw88XrQh/+nBaza8xofu6H0lP8zfPntjyNSPxwmM4jISISRhoiyOwkYw9oQJA2Ayt9BgMqDvUy6T6WuO266ZrnNa84ZzbfPFCqok0z24uj3dOoNJpCHLjGAGywz1XbzyZeb7tWmJWDs1uRZocODrdowHYE4KhWPQjJA6Uys+lricabrukynOCDjY4IOK+q1xY8ZktIbsqYdZubhzlW7xjQN3IkOdzjJLYXOTnIFZPEOdrpVlZBBpigt5yGVyT2+xTUHwMeBxTKz6Wr3Yp85ftfxQVBct8Wlle6jm0Frebsw0YZQwKI/RmOD3sdfCp0VXmqpmmcS5pSlGSlKUCuCK5pQcAVzSlApSlB1zQh1KtuGGCPMHw2rBfl63KxqYxiH/LGT3Nsbb7bbe6pKuMUWJmOUoleVrTGBCmBGYcb40E5KdfVJ3xXZHy5bK4cRKGAAHU4wugHBOMhe7nGcbVJ4pijXEr7zuhl5QswIwIE+Szo690MckDf1T+L09ldr8tWpSRDCpSZtci74dvxjv63tG+w8qlMUocSvvO6FPJ1njHYJjLN9Lq6hW3znvAAEeOBX2eVLQqymFSGVUYHJyqeqp36DwFS9KHEr+6d2Ja8MiiZ2RArSHU5Ge+QMZOfHG32VlimKUZmZnmUpSiFKUoFKUoFKUoP/9k="/>
          <p:cNvSpPr>
            <a:spLocks noChangeAspect="1" noChangeArrowheads="1"/>
          </p:cNvSpPr>
          <p:nvPr userDrawn="1"/>
        </p:nvSpPr>
        <p:spPr bwMode="auto">
          <a:xfrm>
            <a:off x="63500" y="-4857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00A571D-E5C8-4C08-B9DA-EB813242DFAB}" type="slidenum">
              <a:rPr lang="en-US"/>
              <a:pPr>
                <a:defRPr/>
              </a:pPr>
              <a:t>‹nr.›</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9750" y="1323975"/>
            <a:ext cx="2927350" cy="842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1323975"/>
            <a:ext cx="8629650" cy="842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562F262-406B-453E-BB46-155E1A5F8BC7}" type="slidenum">
              <a:rPr lang="en-US"/>
              <a:pPr>
                <a:defRPr/>
              </a:pPr>
              <a:t>‹nr.›</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1323975"/>
            <a:ext cx="11709400" cy="16637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47700" y="2986088"/>
            <a:ext cx="5778500" cy="6767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86088"/>
            <a:ext cx="5778500" cy="6767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4E2761D-3FB7-46DB-B3DD-3CE7C279D852}" type="slidenum">
              <a:rPr lang="en-US"/>
              <a:pPr>
                <a:defRPr/>
              </a:pPr>
              <a:t>‹nr.›</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extBox 1"/>
          <p:cNvSpPr txBox="1"/>
          <p:nvPr userDrawn="1"/>
        </p:nvSpPr>
        <p:spPr>
          <a:xfrm>
            <a:off x="741363" y="3436938"/>
            <a:ext cx="7669212" cy="2308225"/>
          </a:xfrm>
          <a:prstGeom prst="rect">
            <a:avLst/>
          </a:prstGeom>
          <a:solidFill>
            <a:schemeClr val="accent3"/>
          </a:solidFill>
        </p:spPr>
        <p:txBody>
          <a:bodyPr wrap="none">
            <a:spAutoFit/>
          </a:bodyPr>
          <a:lstStyle/>
          <a:p>
            <a:pPr algn="ctr">
              <a:defRPr/>
            </a:pPr>
            <a:r>
              <a:rPr lang="en-US" sz="7200" dirty="0"/>
              <a:t>Professionals in het </a:t>
            </a:r>
            <a:br>
              <a:rPr lang="en-US" sz="7200" dirty="0"/>
            </a:br>
            <a:r>
              <a:rPr lang="en-US" sz="7200" dirty="0" err="1"/>
              <a:t>onderwijs</a:t>
            </a:r>
            <a:endParaRPr lang="en-US" sz="7200" dirty="0"/>
          </a:p>
        </p:txBody>
      </p:sp>
      <p:sp>
        <p:nvSpPr>
          <p:cNvPr id="3" name="Text Box 3"/>
          <p:cNvSpPr txBox="1">
            <a:spLocks noGrp="1" noChangeArrowheads="1"/>
          </p:cNvSpPr>
          <p:nvPr>
            <p:ph type="sldNum" sz="quarter" idx="10"/>
          </p:nvPr>
        </p:nvSpPr>
        <p:spPr/>
        <p:txBody>
          <a:bodyPr/>
          <a:lstStyle>
            <a:lvl1pPr>
              <a:defRPr/>
            </a:lvl1pPr>
          </a:lstStyle>
          <a:p>
            <a:pPr>
              <a:defRPr/>
            </a:pPr>
            <a:fld id="{EADD7010-F5EE-47C7-9BCD-D8589EBFE8D6}" type="slidenum">
              <a:rPr lang="en-US"/>
              <a:pPr>
                <a:defRPr/>
              </a:pPr>
              <a:t>‹nr.›</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51200" y="390596"/>
            <a:ext cx="9103360" cy="1625600"/>
          </a:xfrm>
          <a:prstGeom prst="rect">
            <a:avLst/>
          </a:prstGeom>
        </p:spPr>
        <p:txBody>
          <a:bodyPr/>
          <a:lstStyle/>
          <a:p>
            <a:r>
              <a:rPr lang="en-US" dirty="0" smtClean="0"/>
              <a:t>Click to edit Master title style</a:t>
            </a:r>
            <a:endParaRPr lang="nl-NL" dirty="0"/>
          </a:p>
        </p:txBody>
      </p:sp>
      <p:sp>
        <p:nvSpPr>
          <p:cNvPr id="3" name="Text Placeholder 2"/>
          <p:cNvSpPr>
            <a:spLocks noGrp="1"/>
          </p:cNvSpPr>
          <p:nvPr>
            <p:ph type="body" sz="half" idx="1"/>
          </p:nvPr>
        </p:nvSpPr>
        <p:spPr>
          <a:xfrm>
            <a:off x="3251200" y="2384214"/>
            <a:ext cx="9103360" cy="64369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47700" y="2986088"/>
            <a:ext cx="11709400" cy="56351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FF037EA9-F70C-4E59-BB36-04FFD53DC2CF}" type="slidenum">
              <a:rPr lang="en-US"/>
              <a:pPr>
                <a:defRPr/>
              </a:pPr>
              <a:t>‹nr.›</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81720" y="8621216"/>
            <a:ext cx="25971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F3F2887E-D99A-4E10-87D3-3F9561FF5FB4}" type="slidenum">
              <a:rPr lang="en-US"/>
              <a:pPr>
                <a:defRPr/>
              </a:pPr>
              <a:t>‹nr.›</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2986088"/>
            <a:ext cx="5778500" cy="676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86088"/>
            <a:ext cx="5778500" cy="6767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7A65EDDF-A6B3-4C16-B804-CDB760DEC386}" type="slidenum">
              <a:rPr lang="en-US"/>
              <a:pPr>
                <a:defRPr/>
              </a:pPr>
              <a:t>‹nr.›</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DB4B5C9-E101-4D05-95C1-4E92EA309C02}" type="slidenum">
              <a:rPr lang="en-US"/>
              <a:pPr>
                <a:defRPr/>
              </a:pPr>
              <a:t>‹nr.›</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2E9AB008-84B9-4B18-859F-45431A5C60EC}" type="slidenum">
              <a:rPr lang="en-US"/>
              <a:pPr>
                <a:defRPr/>
              </a:pPr>
              <a:t>‹nr.›</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60EA1D5A-8321-4E9A-BFD2-393FA13ACEE6}" type="slidenum">
              <a:rPr lang="en-US"/>
              <a:pPr>
                <a:defRPr/>
              </a:pPr>
              <a:t>‹nr.›</a:t>
            </a:fld>
            <a:endParaRPr lang="en-US"/>
          </a:p>
        </p:txBody>
      </p:sp>
      <p:pic>
        <p:nvPicPr>
          <p:cNvPr id="2050"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81720" y="8621216"/>
            <a:ext cx="2597150" cy="908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0B6CE8C-A532-4ADC-95E4-E8EB3329DA3B}" type="slidenum">
              <a:rPr lang="en-US"/>
              <a:pPr>
                <a:defRPr/>
              </a:pPr>
              <a:t>‹nr.›</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9BBB3E2-B0D9-44C7-A863-EF71285532DA}" type="slidenum">
              <a:rPr lang="en-US"/>
              <a:pPr>
                <a:defRPr/>
              </a:pPr>
              <a:t>‹nr.›</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google.nl/url?sa=i&amp;rct=j&amp;q=&amp;esrc=s&amp;frm=1&amp;source=images&amp;cd=&amp;cad=rja&amp;docid=zWOTDUIA-KflyM&amp;tbnid=4eEMJ7dVUysIuM:&amp;ved=0CAUQjRw&amp;url=http://www.centrumvoornascholing.nl/producten-diensten/educatief-meesterschap-amsterdam.html&amp;ei=mXJeUq7PCsrD0QXy14GoCw&amp;bvm=bv.54176721,d.d2k&amp;psig=AFQjCNHC2RiHRw7omeD7JZ4zcJg_6YbE5Q&amp;ust=1382007480131973"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47700" y="1323975"/>
            <a:ext cx="11709400" cy="1663700"/>
          </a:xfrm>
          <a:prstGeom prst="rect">
            <a:avLst/>
          </a:prstGeom>
          <a:noFill/>
          <a:ln w="12700">
            <a:noFill/>
            <a:miter lim="800000"/>
            <a:headEnd/>
            <a:tailEnd/>
          </a:ln>
        </p:spPr>
        <p:txBody>
          <a:bodyPr vert="horz" wrap="square" lIns="50800" tIns="50800" rIns="108599" bIns="50800" numCol="1" anchor="ctr" anchorCtr="0" compatLnSpc="1">
            <a:prstTxWarp prst="textNoShape">
              <a:avLst/>
            </a:prstTxWarp>
          </a:bodyPr>
          <a:lstStyle/>
          <a:p>
            <a:pPr lvl="0"/>
            <a:r>
              <a:rPr lang="en-US" smtClean="0">
                <a:sym typeface="Arial" pitchFamily="34" charset="0"/>
              </a:rPr>
              <a:t>Click to edit Master title style</a:t>
            </a:r>
          </a:p>
        </p:txBody>
      </p:sp>
      <p:sp>
        <p:nvSpPr>
          <p:cNvPr id="1027" name="Rectangle 2"/>
          <p:cNvSpPr>
            <a:spLocks noGrp="1" noChangeArrowheads="1"/>
          </p:cNvSpPr>
          <p:nvPr>
            <p:ph type="body" idx="1"/>
          </p:nvPr>
        </p:nvSpPr>
        <p:spPr bwMode="auto">
          <a:xfrm>
            <a:off x="647700" y="2986088"/>
            <a:ext cx="11709400" cy="6767512"/>
          </a:xfrm>
          <a:prstGeom prst="rect">
            <a:avLst/>
          </a:prstGeom>
          <a:noFill/>
          <a:ln w="12700">
            <a:noFill/>
            <a:miter lim="800000"/>
            <a:headEnd/>
            <a:tailEnd/>
          </a:ln>
        </p:spPr>
        <p:txBody>
          <a:bodyPr vert="horz" wrap="square" lIns="50800" tIns="50800" rIns="108599" bIns="5080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2" name="Text Box 3"/>
          <p:cNvSpPr txBox="1">
            <a:spLocks noGrp="1" noChangeArrowheads="1"/>
          </p:cNvSpPr>
          <p:nvPr>
            <p:ph type="sldNum" sz="quarter" idx="4"/>
          </p:nvPr>
        </p:nvSpPr>
        <p:spPr bwMode="auto">
          <a:xfrm>
            <a:off x="12030075" y="8816975"/>
            <a:ext cx="311150" cy="3048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lgn="ctr">
              <a:defRPr sz="1400">
                <a:solidFill>
                  <a:srgbClr val="FFFFFF"/>
                </a:solidFill>
                <a:latin typeface="+mn-lt"/>
                <a:ea typeface="ヒラギノ角ゴ ProN W3" charset="0"/>
                <a:cs typeface="Arial" charset="0"/>
                <a:sym typeface="Arial" charset="0"/>
              </a:defRPr>
            </a:lvl1pPr>
          </a:lstStyle>
          <a:p>
            <a:pPr>
              <a:defRPr/>
            </a:pPr>
            <a:fld id="{B312445A-876E-4C48-B50B-262DA7AAE8E9}" type="slidenum">
              <a:rPr lang="en-US"/>
              <a:pPr>
                <a:defRPr/>
              </a:pPr>
              <a:t>‹nr.›</a:t>
            </a:fld>
            <a:endParaRPr lang="en-US"/>
          </a:p>
        </p:txBody>
      </p:sp>
      <p:pic>
        <p:nvPicPr>
          <p:cNvPr id="46082" name="Picture 2" descr="http://www.centrumvoornascholing.nl/fileadmin/user_upload/Afbeeldingen/VO/LogoEMA200x200.jpg">
            <a:hlinkClick r:id="rId17"/>
          </p:cNvPr>
          <p:cNvPicPr>
            <a:picLocks noChangeAspect="1" noChangeArrowheads="1"/>
          </p:cNvPicPr>
          <p:nvPr userDrawn="1"/>
        </p:nvPicPr>
        <p:blipFill>
          <a:blip r:embed="rId18" cstate="print"/>
          <a:srcRect/>
          <a:stretch>
            <a:fillRect/>
          </a:stretch>
        </p:blipFill>
        <p:spPr bwMode="auto">
          <a:xfrm>
            <a:off x="11398944" y="0"/>
            <a:ext cx="1605856" cy="1605856"/>
          </a:xfrm>
          <a:prstGeom prst="rect">
            <a:avLst/>
          </a:prstGeom>
          <a:noFill/>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9" r:id="rId13"/>
    <p:sldLayoutId id="2147483760" r:id="rId14"/>
  </p:sldLayoutIdLst>
  <p:transition/>
  <p:hf hdr="0" ftr="0" dt="0"/>
  <p:txStyles>
    <p:titleStyle>
      <a:lvl1pPr marL="6350" algn="l" rtl="0" eaLnBrk="0" fontAlgn="base" hangingPunct="0">
        <a:spcBef>
          <a:spcPct val="0"/>
        </a:spcBef>
        <a:spcAft>
          <a:spcPct val="0"/>
        </a:spcAft>
        <a:defRPr sz="4400">
          <a:solidFill>
            <a:srgbClr val="25167A"/>
          </a:solidFill>
          <a:latin typeface="+mj-lt"/>
          <a:ea typeface="+mj-ea"/>
          <a:cs typeface="+mj-cs"/>
          <a:sym typeface="Arial" pitchFamily="34" charset="0"/>
        </a:defRPr>
      </a:lvl1pPr>
      <a:lvl2pPr marL="6350" algn="l" rtl="0" eaLnBrk="0" fontAlgn="base" hangingPunct="0">
        <a:spcBef>
          <a:spcPct val="0"/>
        </a:spcBef>
        <a:spcAft>
          <a:spcPct val="0"/>
        </a:spcAft>
        <a:defRPr sz="4400">
          <a:solidFill>
            <a:srgbClr val="25167A"/>
          </a:solidFill>
          <a:latin typeface="Arial" charset="0"/>
          <a:ea typeface="ヒラギノ角ゴ ProN W3" charset="0"/>
          <a:cs typeface="ヒラギノ角ゴ ProN W3" charset="0"/>
          <a:sym typeface="Arial" pitchFamily="34" charset="0"/>
        </a:defRPr>
      </a:lvl2pPr>
      <a:lvl3pPr marL="6350" algn="l" rtl="0" eaLnBrk="0" fontAlgn="base" hangingPunct="0">
        <a:spcBef>
          <a:spcPct val="0"/>
        </a:spcBef>
        <a:spcAft>
          <a:spcPct val="0"/>
        </a:spcAft>
        <a:defRPr sz="4400">
          <a:solidFill>
            <a:srgbClr val="25167A"/>
          </a:solidFill>
          <a:latin typeface="Arial" charset="0"/>
          <a:ea typeface="ヒラギノ角ゴ ProN W3" charset="0"/>
          <a:cs typeface="ヒラギノ角ゴ ProN W3" charset="0"/>
          <a:sym typeface="Arial" pitchFamily="34" charset="0"/>
        </a:defRPr>
      </a:lvl3pPr>
      <a:lvl4pPr marL="6350" algn="l" rtl="0" eaLnBrk="0" fontAlgn="base" hangingPunct="0">
        <a:spcBef>
          <a:spcPct val="0"/>
        </a:spcBef>
        <a:spcAft>
          <a:spcPct val="0"/>
        </a:spcAft>
        <a:defRPr sz="4400">
          <a:solidFill>
            <a:srgbClr val="25167A"/>
          </a:solidFill>
          <a:latin typeface="Arial" charset="0"/>
          <a:ea typeface="ヒラギノ角ゴ ProN W3" charset="0"/>
          <a:cs typeface="ヒラギノ角ゴ ProN W3" charset="0"/>
          <a:sym typeface="Arial" pitchFamily="34" charset="0"/>
        </a:defRPr>
      </a:lvl4pPr>
      <a:lvl5pPr marL="6350" algn="l" rtl="0" eaLnBrk="0" fontAlgn="base" hangingPunct="0">
        <a:spcBef>
          <a:spcPct val="0"/>
        </a:spcBef>
        <a:spcAft>
          <a:spcPct val="0"/>
        </a:spcAft>
        <a:defRPr sz="4400">
          <a:solidFill>
            <a:srgbClr val="25167A"/>
          </a:solidFill>
          <a:latin typeface="Arial" charset="0"/>
          <a:ea typeface="ヒラギノ角ゴ ProN W3" charset="0"/>
          <a:cs typeface="ヒラギノ角ゴ ProN W3" charset="0"/>
          <a:sym typeface="Arial" pitchFamily="34" charset="0"/>
        </a:defRPr>
      </a:lvl5pPr>
      <a:lvl6pPr marL="463550" algn="l" rtl="0" fontAlgn="base">
        <a:spcBef>
          <a:spcPct val="0"/>
        </a:spcBef>
        <a:spcAft>
          <a:spcPct val="0"/>
        </a:spcAft>
        <a:defRPr sz="4400">
          <a:solidFill>
            <a:srgbClr val="25167A"/>
          </a:solidFill>
          <a:latin typeface="Arial" charset="0"/>
          <a:ea typeface="ヒラギノ角ゴ ProN W3" charset="0"/>
          <a:cs typeface="ヒラギノ角ゴ ProN W3" charset="0"/>
          <a:sym typeface="Arial" charset="0"/>
        </a:defRPr>
      </a:lvl6pPr>
      <a:lvl7pPr marL="920750" algn="l" rtl="0" fontAlgn="base">
        <a:spcBef>
          <a:spcPct val="0"/>
        </a:spcBef>
        <a:spcAft>
          <a:spcPct val="0"/>
        </a:spcAft>
        <a:defRPr sz="4400">
          <a:solidFill>
            <a:srgbClr val="25167A"/>
          </a:solidFill>
          <a:latin typeface="Arial" charset="0"/>
          <a:ea typeface="ヒラギノ角ゴ ProN W3" charset="0"/>
          <a:cs typeface="ヒラギノ角ゴ ProN W3" charset="0"/>
          <a:sym typeface="Arial" charset="0"/>
        </a:defRPr>
      </a:lvl7pPr>
      <a:lvl8pPr marL="1377950" algn="l" rtl="0" fontAlgn="base">
        <a:spcBef>
          <a:spcPct val="0"/>
        </a:spcBef>
        <a:spcAft>
          <a:spcPct val="0"/>
        </a:spcAft>
        <a:defRPr sz="4400">
          <a:solidFill>
            <a:srgbClr val="25167A"/>
          </a:solidFill>
          <a:latin typeface="Arial" charset="0"/>
          <a:ea typeface="ヒラギノ角ゴ ProN W3" charset="0"/>
          <a:cs typeface="ヒラギノ角ゴ ProN W3" charset="0"/>
          <a:sym typeface="Arial" charset="0"/>
        </a:defRPr>
      </a:lvl8pPr>
      <a:lvl9pPr marL="1835150" algn="l" rtl="0" fontAlgn="base">
        <a:spcBef>
          <a:spcPct val="0"/>
        </a:spcBef>
        <a:spcAft>
          <a:spcPct val="0"/>
        </a:spcAft>
        <a:defRPr sz="4400">
          <a:solidFill>
            <a:srgbClr val="25167A"/>
          </a:solidFill>
          <a:latin typeface="Arial" charset="0"/>
          <a:ea typeface="ヒラギノ角ゴ ProN W3" charset="0"/>
          <a:cs typeface="ヒラギノ角ゴ ProN W3" charset="0"/>
          <a:sym typeface="Arial" charset="0"/>
        </a:defRPr>
      </a:lvl9pPr>
    </p:titleStyle>
    <p:bodyStyle>
      <a:lvl1pPr marL="6350" algn="l" rtl="0" eaLnBrk="0" fontAlgn="base" hangingPunct="0">
        <a:spcBef>
          <a:spcPts val="700"/>
        </a:spcBef>
        <a:spcAft>
          <a:spcPct val="0"/>
        </a:spcAft>
        <a:defRPr sz="2800">
          <a:solidFill>
            <a:schemeClr val="tx1"/>
          </a:solidFill>
          <a:latin typeface="+mn-lt"/>
          <a:ea typeface="+mn-ea"/>
          <a:cs typeface="+mn-cs"/>
          <a:sym typeface="Arial" pitchFamily="34" charset="0"/>
        </a:defRPr>
      </a:lvl1pPr>
      <a:lvl2pPr marL="61753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2pPr>
      <a:lvl3pPr marL="885825"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3pPr>
      <a:lvl4pPr marL="124460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4pPr>
      <a:lvl5pPr marL="160178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5pPr>
      <a:lvl6pPr marL="20589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5161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9733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4305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ovacollege.n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ovacollege.n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ovacollege.n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ovacollege.n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ovacollege.n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ovacollege.nl/"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www.google.nl/url?sa=i&amp;rct=j&amp;q=&amp;esrc=s&amp;frm=1&amp;source=images&amp;cd=&amp;cad=rja&amp;docid=P1-5lXo3eHKFjM&amp;tbnid=7h89CSmWNFfP1M:&amp;ved=0CAUQjRw&amp;url=http://drsaraheaton.wordpress.com/2012/08/21/10-characteristics-of-community-leaders/&amp;ei=LM6LUrr4PPSy0AXRmoD4AQ&amp;bvm=bv.56643336,d.d2k&amp;psig=AFQjCNHippreaLxldTRn_xeb2vqx7c38BA&amp;ust=1384980289395121" TargetMode="External"/><Relationship Id="rId1" Type="http://schemas.openxmlformats.org/officeDocument/2006/relationships/slideLayout" Target="../slideLayouts/slideLayout14.xml"/><Relationship Id="rId6" Type="http://schemas.openxmlformats.org/officeDocument/2006/relationships/hyperlink" Target="http://www.google.nl/url?sa=i&amp;rct=j&amp;q=&amp;esrc=s&amp;frm=1&amp;source=images&amp;cd=&amp;cad=rja&amp;docid=_x37LJp1csntjM&amp;tbnid=87xtkzqxnPY5aM:&amp;ved=0CAUQjRw&amp;url=http://www.leadership-idn.com/leader-is-born-not-made/&amp;ei=8c6LUshVqtDRBZHTgIAB&amp;bvm=bv.56643336,d.d2k&amp;psig=AFQjCNHippreaLxldTRn_xeb2vqx7c38BA&amp;ust=1384980289395121" TargetMode="External"/><Relationship Id="rId5" Type="http://schemas.openxmlformats.org/officeDocument/2006/relationships/image" Target="../media/image14.jpeg"/><Relationship Id="rId4" Type="http://schemas.openxmlformats.org/officeDocument/2006/relationships/hyperlink" Target="http://www.google.nl/url?sa=i&amp;rct=j&amp;q=&amp;esrc=s&amp;frm=1&amp;source=images&amp;cd=&amp;cad=rja&amp;docid=P1-5lXo3eHKFjM&amp;tbnid=7h89CSmWNFfP1M:&amp;ved=0CAUQjRw&amp;url=http://www.fosjp.org.uk/home_news.html&amp;ei=Zc6LUtSdOu_I0AXml4GYBA&amp;bvm=bv.56643336,d.d2k&amp;psig=AFQjCNHippreaLxldTRn_xeb2vqx7c38BA&amp;ust=138498028939512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ovacollege.n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ovacollege.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7"/>
          <p:cNvSpPr txBox="1">
            <a:spLocks noChangeArrowheads="1"/>
          </p:cNvSpPr>
          <p:nvPr/>
        </p:nvSpPr>
        <p:spPr bwMode="auto">
          <a:xfrm>
            <a:off x="10496410" y="8972410"/>
            <a:ext cx="1928729" cy="500648"/>
          </a:xfrm>
          <a:prstGeom prst="rect">
            <a:avLst/>
          </a:prstGeom>
          <a:noFill/>
          <a:ln w="9525">
            <a:noFill/>
            <a:miter lim="800000"/>
            <a:headEnd/>
            <a:tailEnd/>
          </a:ln>
        </p:spPr>
        <p:txBody>
          <a:bodyPr wrap="none" lIns="130046" tIns="65023" rIns="130046" bIns="65023">
            <a:spAutoFit/>
          </a:bodyPr>
          <a:lstStyle/>
          <a:p>
            <a:r>
              <a:rPr lang="nl-NL" b="1" dirty="0">
                <a:solidFill>
                  <a:schemeClr val="bg1"/>
                </a:solidFill>
              </a:rPr>
              <a:t>Marco Snoek</a:t>
            </a:r>
            <a:endParaRPr lang="en-US" b="1" dirty="0">
              <a:solidFill>
                <a:schemeClr val="bg1"/>
              </a:solidFill>
            </a:endParaRPr>
          </a:p>
        </p:txBody>
      </p:sp>
      <p:sp>
        <p:nvSpPr>
          <p:cNvPr id="17410" name="Rectangle 2"/>
          <p:cNvSpPr>
            <a:spLocks noGrp="1" noChangeAspect="1" noChangeArrowheads="1"/>
          </p:cNvSpPr>
          <p:nvPr>
            <p:ph type="title"/>
          </p:nvPr>
        </p:nvSpPr>
        <p:spPr bwMode="auto">
          <a:xfrm>
            <a:off x="359668" y="1268884"/>
            <a:ext cx="12191404" cy="1663700"/>
          </a:xfrm>
          <a:prstGeom prst="rect">
            <a:avLst/>
          </a:prstGeom>
          <a:noFill/>
          <a:ln>
            <a:miter lim="800000"/>
            <a:headEnd/>
            <a:tailEnd/>
          </a:ln>
        </p:spPr>
        <p:txBody>
          <a:bodyPr lIns="130949" tIns="65475" rIns="130949" bIns="65475" anchor="ctr"/>
          <a:lstStyle/>
          <a:p>
            <a:pPr algn="ctr" eaLnBrk="1" hangingPunct="1"/>
            <a:r>
              <a:rPr lang="nl-NL" b="1" dirty="0" smtClean="0"/>
              <a:t>Masterdocenten en leiderschap in het MBO</a:t>
            </a:r>
            <a:endParaRPr lang="en-US" b="1" dirty="0" smtClean="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59726" y="2811586"/>
            <a:ext cx="5475288" cy="6889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innovatienetwerk binnen </a:t>
            </a:r>
            <a:r>
              <a:rPr lang="nl-NL" dirty="0" smtClean="0"/>
              <a:t>Nova.</a:t>
            </a:r>
            <a:endParaRPr lang="nl-NL" dirty="0"/>
          </a:p>
        </p:txBody>
      </p:sp>
      <p:sp>
        <p:nvSpPr>
          <p:cNvPr id="3" name="Tijdelijke aanduiding voor inhoud 2"/>
          <p:cNvSpPr>
            <a:spLocks noGrp="1"/>
          </p:cNvSpPr>
          <p:nvPr>
            <p:ph idx="1"/>
          </p:nvPr>
        </p:nvSpPr>
        <p:spPr>
          <a:xfrm>
            <a:off x="741760" y="2788568"/>
            <a:ext cx="11709400" cy="5491112"/>
          </a:xfrm>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FF037EA9-F70C-4E59-BB36-04FFD53DC2CF}" type="slidenum">
              <a:rPr lang="en-US" smtClean="0"/>
              <a:pPr>
                <a:defRPr/>
              </a:pPr>
              <a:t>10</a:t>
            </a:fld>
            <a:endParaRPr lang="en-US"/>
          </a:p>
        </p:txBody>
      </p:sp>
      <p:pic>
        <p:nvPicPr>
          <p:cNvPr id="5"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26536" y="543304"/>
            <a:ext cx="3318933" cy="82634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58584" y="643318"/>
            <a:ext cx="3318933" cy="82634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jdelijke aanduiding voor inhoud 2"/>
          <p:cNvSpPr txBox="1">
            <a:spLocks/>
          </p:cNvSpPr>
          <p:nvPr/>
        </p:nvSpPr>
        <p:spPr bwMode="auto">
          <a:xfrm>
            <a:off x="741760" y="2644552"/>
            <a:ext cx="11709400" cy="5635128"/>
          </a:xfrm>
          <a:prstGeom prst="rect">
            <a:avLst/>
          </a:prstGeom>
          <a:noFill/>
          <a:ln w="12700">
            <a:noFill/>
            <a:miter lim="800000"/>
            <a:headEnd/>
            <a:tailEnd/>
          </a:ln>
        </p:spPr>
        <p:txBody>
          <a:bodyPr vert="horz" wrap="square" lIns="50800" tIns="50800" rIns="108599" bIns="50800" numCol="1" anchor="t" anchorCtr="0" compatLnSpc="1">
            <a:prstTxWarp prst="textNoShape">
              <a:avLst/>
            </a:prstTxWarp>
          </a:bodyPr>
          <a:lstStyle>
            <a:lvl1pPr marL="6350" algn="l" rtl="0" eaLnBrk="0" fontAlgn="base" hangingPunct="0">
              <a:spcBef>
                <a:spcPts val="700"/>
              </a:spcBef>
              <a:spcAft>
                <a:spcPct val="0"/>
              </a:spcAft>
              <a:defRPr sz="2800">
                <a:solidFill>
                  <a:schemeClr val="tx1"/>
                </a:solidFill>
                <a:latin typeface="+mn-lt"/>
                <a:ea typeface="+mn-ea"/>
                <a:cs typeface="+mn-cs"/>
                <a:sym typeface="Arial" pitchFamily="34" charset="0"/>
              </a:defRPr>
            </a:lvl1pPr>
            <a:lvl2pPr marL="61753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2pPr>
            <a:lvl3pPr marL="885825"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3pPr>
            <a:lvl4pPr marL="124460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4pPr>
            <a:lvl5pPr marL="160178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5pPr>
            <a:lvl6pPr marL="20589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5161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9733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4305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a:lstStyle>
          <a:p>
            <a:endParaRPr lang="nl-NL" b="1" kern="0" dirty="0" smtClean="0"/>
          </a:p>
          <a:p>
            <a:r>
              <a:rPr lang="nl-NL" b="1" kern="0" dirty="0" smtClean="0"/>
              <a:t>Op unitniveau: </a:t>
            </a:r>
          </a:p>
          <a:p>
            <a:pPr marL="463550" indent="-457200">
              <a:buClr>
                <a:srgbClr val="FFC000"/>
              </a:buClr>
              <a:buFont typeface="Arial" panose="020B0604020202020204" pitchFamily="34" charset="0"/>
              <a:buChar char="•"/>
            </a:pPr>
            <a:r>
              <a:rPr lang="nl-NL" dirty="0" smtClean="0"/>
              <a:t>Nieuwe onderwijskennis in de units.</a:t>
            </a:r>
          </a:p>
          <a:p>
            <a:pPr marL="463550" indent="-457200">
              <a:buClr>
                <a:srgbClr val="FFC000"/>
              </a:buClr>
              <a:buFont typeface="Arial" panose="020B0604020202020204" pitchFamily="34" charset="0"/>
              <a:buChar char="•"/>
            </a:pPr>
            <a:r>
              <a:rPr lang="nl-NL" dirty="0" smtClean="0"/>
              <a:t>I.s.m. management ontwikkelen beleidsplan. </a:t>
            </a:r>
          </a:p>
          <a:p>
            <a:pPr marL="463550" indent="-457200">
              <a:buClr>
                <a:srgbClr val="FFC000"/>
              </a:buClr>
              <a:buFont typeface="Arial" panose="020B0604020202020204" pitchFamily="34" charset="0"/>
              <a:buChar char="•"/>
            </a:pPr>
            <a:r>
              <a:rPr lang="nl-NL" dirty="0"/>
              <a:t>Teamleaders.</a:t>
            </a:r>
          </a:p>
          <a:p>
            <a:pPr marL="463550" indent="-457200">
              <a:buClr>
                <a:srgbClr val="FFC000"/>
              </a:buClr>
              <a:buFont typeface="Arial" panose="020B0604020202020204" pitchFamily="34" charset="0"/>
              <a:buChar char="•"/>
            </a:pPr>
            <a:r>
              <a:rPr lang="nl-NL" dirty="0" smtClean="0"/>
              <a:t>Kennisdelen </a:t>
            </a:r>
            <a:r>
              <a:rPr lang="nl-NL" dirty="0"/>
              <a:t>tussen opleidingen binnen de </a:t>
            </a:r>
            <a:r>
              <a:rPr lang="nl-NL" dirty="0" smtClean="0"/>
              <a:t>units.</a:t>
            </a:r>
            <a:endParaRPr lang="nl-NL" dirty="0"/>
          </a:p>
          <a:p>
            <a:pPr marL="463550" indent="-457200">
              <a:buClr>
                <a:srgbClr val="FFC000"/>
              </a:buClr>
              <a:buFont typeface="Arial" panose="020B0604020202020204" pitchFamily="34" charset="0"/>
              <a:buChar char="•"/>
            </a:pPr>
            <a:r>
              <a:rPr lang="nl-NL" dirty="0"/>
              <a:t>Onderzoeken overdraagbaar maken.</a:t>
            </a:r>
          </a:p>
          <a:p>
            <a:pPr marL="463550" indent="-457200">
              <a:buClr>
                <a:srgbClr val="FFC000"/>
              </a:buClr>
              <a:buFont typeface="Arial" panose="020B0604020202020204" pitchFamily="34" charset="0"/>
              <a:buChar char="•"/>
            </a:pPr>
            <a:r>
              <a:rPr lang="nl-NL" dirty="0" smtClean="0"/>
              <a:t>Nieuwe </a:t>
            </a:r>
            <a:r>
              <a:rPr lang="nl-NL" dirty="0"/>
              <a:t>spirit.</a:t>
            </a:r>
          </a:p>
          <a:p>
            <a:pPr marL="463550" indent="-457200">
              <a:buClr>
                <a:srgbClr val="FFC000"/>
              </a:buClr>
              <a:buFont typeface="Arial" panose="020B0604020202020204" pitchFamily="34" charset="0"/>
              <a:buChar char="•"/>
            </a:pPr>
            <a:r>
              <a:rPr lang="nl-NL" dirty="0" smtClean="0"/>
              <a:t>Externe bijdrage </a:t>
            </a:r>
            <a:r>
              <a:rPr lang="nl-NL" dirty="0"/>
              <a:t>aan ontwikkelingen in de sector. </a:t>
            </a:r>
            <a:endParaRPr lang="nl-NL" dirty="0" smtClean="0"/>
          </a:p>
          <a:p>
            <a:pPr>
              <a:buClr>
                <a:srgbClr val="FFC000"/>
              </a:buClr>
            </a:pPr>
            <a:r>
              <a:rPr lang="nl-NL" dirty="0"/>
              <a:t> </a:t>
            </a:r>
            <a:r>
              <a:rPr lang="nl-NL" dirty="0" smtClean="0"/>
              <a:t>    </a:t>
            </a:r>
            <a:endParaRPr lang="nl-NL" kern="0" dirty="0" smtClean="0"/>
          </a:p>
          <a:p>
            <a:endParaRPr lang="nl-NL" kern="0" dirty="0"/>
          </a:p>
        </p:txBody>
      </p:sp>
    </p:spTree>
    <p:extLst>
      <p:ext uri="{BB962C8B-B14F-4D97-AF65-F5344CB8AC3E}">
        <p14:creationId xmlns="" xmlns:p14="http://schemas.microsoft.com/office/powerpoint/2010/main" val="41292184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innovatienetwerk binnen </a:t>
            </a:r>
            <a:r>
              <a:rPr lang="nl-NL" dirty="0" smtClean="0"/>
              <a:t>Nova.</a:t>
            </a:r>
            <a:endParaRPr lang="nl-NL" dirty="0"/>
          </a:p>
        </p:txBody>
      </p:sp>
      <p:sp>
        <p:nvSpPr>
          <p:cNvPr id="3" name="Tijdelijke aanduiding voor inhoud 2"/>
          <p:cNvSpPr>
            <a:spLocks noGrp="1"/>
          </p:cNvSpPr>
          <p:nvPr>
            <p:ph idx="1"/>
          </p:nvPr>
        </p:nvSpPr>
        <p:spPr>
          <a:xfrm>
            <a:off x="741760" y="2788568"/>
            <a:ext cx="11709400" cy="5491112"/>
          </a:xfrm>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FF037EA9-F70C-4E59-BB36-04FFD53DC2CF}" type="slidenum">
              <a:rPr lang="en-US" smtClean="0"/>
              <a:pPr>
                <a:defRPr/>
              </a:pPr>
              <a:t>11</a:t>
            </a:fld>
            <a:endParaRPr lang="en-US"/>
          </a:p>
        </p:txBody>
      </p:sp>
      <p:pic>
        <p:nvPicPr>
          <p:cNvPr id="5"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26536" y="543304"/>
            <a:ext cx="3318933" cy="82634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58584" y="643318"/>
            <a:ext cx="3318933" cy="82634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jdelijke aanduiding voor inhoud 2"/>
          <p:cNvSpPr txBox="1">
            <a:spLocks/>
          </p:cNvSpPr>
          <p:nvPr/>
        </p:nvSpPr>
        <p:spPr bwMode="auto">
          <a:xfrm>
            <a:off x="741760" y="2644552"/>
            <a:ext cx="11709400" cy="5635128"/>
          </a:xfrm>
          <a:prstGeom prst="rect">
            <a:avLst/>
          </a:prstGeom>
          <a:noFill/>
          <a:ln w="12700">
            <a:noFill/>
            <a:miter lim="800000"/>
            <a:headEnd/>
            <a:tailEnd/>
          </a:ln>
        </p:spPr>
        <p:txBody>
          <a:bodyPr vert="horz" wrap="square" lIns="50800" tIns="50800" rIns="108599" bIns="50800" numCol="1" anchor="t" anchorCtr="0" compatLnSpc="1">
            <a:prstTxWarp prst="textNoShape">
              <a:avLst/>
            </a:prstTxWarp>
          </a:bodyPr>
          <a:lstStyle>
            <a:lvl1pPr marL="6350" algn="l" rtl="0" eaLnBrk="0" fontAlgn="base" hangingPunct="0">
              <a:spcBef>
                <a:spcPts val="700"/>
              </a:spcBef>
              <a:spcAft>
                <a:spcPct val="0"/>
              </a:spcAft>
              <a:defRPr sz="2800">
                <a:solidFill>
                  <a:schemeClr val="tx1"/>
                </a:solidFill>
                <a:latin typeface="+mn-lt"/>
                <a:ea typeface="+mn-ea"/>
                <a:cs typeface="+mn-cs"/>
                <a:sym typeface="Arial" pitchFamily="34" charset="0"/>
              </a:defRPr>
            </a:lvl1pPr>
            <a:lvl2pPr marL="61753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2pPr>
            <a:lvl3pPr marL="885825"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3pPr>
            <a:lvl4pPr marL="124460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4pPr>
            <a:lvl5pPr marL="160178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5pPr>
            <a:lvl6pPr marL="20589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5161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9733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4305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a:lstStyle>
          <a:p>
            <a:endParaRPr lang="nl-NL" b="1" kern="0" dirty="0" smtClean="0"/>
          </a:p>
          <a:p>
            <a:endParaRPr lang="nl-NL" b="1" kern="0" dirty="0"/>
          </a:p>
          <a:p>
            <a:r>
              <a:rPr lang="nl-NL" b="1" kern="0" dirty="0" smtClean="0"/>
              <a:t>Op individueel niveau: </a:t>
            </a:r>
          </a:p>
          <a:p>
            <a:pPr marL="463550" indent="-457200">
              <a:buClr>
                <a:srgbClr val="FFC000"/>
              </a:buClr>
              <a:buFont typeface="Arial" panose="020B0604020202020204" pitchFamily="34" charset="0"/>
              <a:buChar char="•"/>
            </a:pPr>
            <a:r>
              <a:rPr lang="nl-NL" dirty="0"/>
              <a:t>Nieuwe drive. (workshops geven, kennisdelen organiseren)</a:t>
            </a:r>
          </a:p>
          <a:p>
            <a:pPr marL="463550" indent="-457200">
              <a:buClr>
                <a:srgbClr val="FFC000"/>
              </a:buClr>
              <a:buFont typeface="Arial" panose="020B0604020202020204" pitchFamily="34" charset="0"/>
              <a:buChar char="•"/>
            </a:pPr>
            <a:r>
              <a:rPr lang="nl-NL" dirty="0"/>
              <a:t>Nieuwe kennis en vaardigheden.</a:t>
            </a:r>
          </a:p>
          <a:p>
            <a:pPr marL="463550" indent="-457200">
              <a:buClr>
                <a:srgbClr val="FFC000"/>
              </a:buClr>
              <a:buFont typeface="Arial" panose="020B0604020202020204" pitchFamily="34" charset="0"/>
              <a:buChar char="•"/>
            </a:pPr>
            <a:r>
              <a:rPr lang="nl-NL" dirty="0"/>
              <a:t>Nieuwe onderzoeken.</a:t>
            </a:r>
          </a:p>
          <a:p>
            <a:pPr marL="463550" indent="-457200">
              <a:buClr>
                <a:srgbClr val="FFC000"/>
              </a:buClr>
              <a:buFont typeface="Arial" panose="020B0604020202020204" pitchFamily="34" charset="0"/>
              <a:buChar char="•"/>
            </a:pPr>
            <a:r>
              <a:rPr lang="nl-NL" dirty="0"/>
              <a:t>Door inzicht in organisatiestructuur besef van professionele bijdrage</a:t>
            </a:r>
            <a:r>
              <a:rPr lang="nl-NL" dirty="0" smtClean="0"/>
              <a:t>.</a:t>
            </a:r>
          </a:p>
          <a:p>
            <a:pPr marL="463550" indent="-457200">
              <a:buClr>
                <a:srgbClr val="FFC000"/>
              </a:buClr>
              <a:buFont typeface="Arial" panose="020B0604020202020204" pitchFamily="34" charset="0"/>
              <a:buChar char="•"/>
            </a:pPr>
            <a:r>
              <a:rPr lang="nl-NL" kern="0" dirty="0" smtClean="0"/>
              <a:t>Profilering door gegroeid bewustzijn. (persoonlijk leiderschap) </a:t>
            </a:r>
            <a:endParaRPr lang="nl-NL" kern="0" dirty="0"/>
          </a:p>
        </p:txBody>
      </p:sp>
    </p:spTree>
    <p:extLst>
      <p:ext uri="{BB962C8B-B14F-4D97-AF65-F5344CB8AC3E}">
        <p14:creationId xmlns="" xmlns:p14="http://schemas.microsoft.com/office/powerpoint/2010/main" val="31415310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succesfactoren.</a:t>
            </a:r>
            <a:endParaRPr lang="nl-NL" dirty="0"/>
          </a:p>
        </p:txBody>
      </p:sp>
      <p:sp>
        <p:nvSpPr>
          <p:cNvPr id="3" name="Tijdelijke aanduiding voor inhoud 2"/>
          <p:cNvSpPr>
            <a:spLocks noGrp="1"/>
          </p:cNvSpPr>
          <p:nvPr>
            <p:ph idx="1"/>
          </p:nvPr>
        </p:nvSpPr>
        <p:spPr>
          <a:xfrm>
            <a:off x="741760" y="2788568"/>
            <a:ext cx="11709400" cy="5491112"/>
          </a:xfrm>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FF037EA9-F70C-4E59-BB36-04FFD53DC2CF}" type="slidenum">
              <a:rPr lang="en-US" smtClean="0"/>
              <a:pPr>
                <a:defRPr/>
              </a:pPr>
              <a:t>12</a:t>
            </a:fld>
            <a:endParaRPr lang="en-US"/>
          </a:p>
        </p:txBody>
      </p:sp>
      <p:pic>
        <p:nvPicPr>
          <p:cNvPr id="5"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26536" y="543304"/>
            <a:ext cx="3318933" cy="82634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58584" y="643318"/>
            <a:ext cx="3318933" cy="82634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jdelijke aanduiding voor inhoud 2"/>
          <p:cNvSpPr txBox="1">
            <a:spLocks/>
          </p:cNvSpPr>
          <p:nvPr/>
        </p:nvSpPr>
        <p:spPr bwMode="auto">
          <a:xfrm>
            <a:off x="745136" y="2644552"/>
            <a:ext cx="11709400" cy="5635128"/>
          </a:xfrm>
          <a:prstGeom prst="rect">
            <a:avLst/>
          </a:prstGeom>
          <a:noFill/>
          <a:ln w="12700">
            <a:noFill/>
            <a:miter lim="800000"/>
            <a:headEnd/>
            <a:tailEnd/>
          </a:ln>
        </p:spPr>
        <p:txBody>
          <a:bodyPr vert="horz" wrap="square" lIns="50800" tIns="50800" rIns="108599" bIns="50800" numCol="1" anchor="t" anchorCtr="0" compatLnSpc="1">
            <a:prstTxWarp prst="textNoShape">
              <a:avLst/>
            </a:prstTxWarp>
          </a:bodyPr>
          <a:lstStyle>
            <a:lvl1pPr marL="6350" algn="l" rtl="0" eaLnBrk="0" fontAlgn="base" hangingPunct="0">
              <a:spcBef>
                <a:spcPts val="700"/>
              </a:spcBef>
              <a:spcAft>
                <a:spcPct val="0"/>
              </a:spcAft>
              <a:defRPr sz="2800">
                <a:solidFill>
                  <a:schemeClr val="tx1"/>
                </a:solidFill>
                <a:latin typeface="+mn-lt"/>
                <a:ea typeface="+mn-ea"/>
                <a:cs typeface="+mn-cs"/>
                <a:sym typeface="Arial" pitchFamily="34" charset="0"/>
              </a:defRPr>
            </a:lvl1pPr>
            <a:lvl2pPr marL="61753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2pPr>
            <a:lvl3pPr marL="885825"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3pPr>
            <a:lvl4pPr marL="124460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4pPr>
            <a:lvl5pPr marL="160178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5pPr>
            <a:lvl6pPr marL="20589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5161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9733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4305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a:lstStyle>
          <a:p>
            <a:pPr marL="463550" indent="-457200">
              <a:buClr>
                <a:srgbClr val="FFC000"/>
              </a:buClr>
              <a:buFont typeface="Arial" panose="020B0604020202020204" pitchFamily="34" charset="0"/>
              <a:buChar char="•"/>
            </a:pPr>
            <a:r>
              <a:rPr lang="nl-NL" dirty="0"/>
              <a:t>Integrale aanpak!</a:t>
            </a:r>
          </a:p>
          <a:p>
            <a:pPr marL="463550" indent="-457200">
              <a:buClr>
                <a:srgbClr val="FFC000"/>
              </a:buClr>
              <a:buFont typeface="Arial" panose="020B0604020202020204" pitchFamily="34" charset="0"/>
              <a:buChar char="•"/>
            </a:pPr>
            <a:r>
              <a:rPr lang="nl-NL" dirty="0" smtClean="0"/>
              <a:t>De organisatiebehoefte centraal.</a:t>
            </a:r>
          </a:p>
          <a:p>
            <a:pPr marL="463550" indent="-457200">
              <a:buClr>
                <a:srgbClr val="FFC000"/>
              </a:buClr>
              <a:buFont typeface="Arial" panose="020B0604020202020204" pitchFamily="34" charset="0"/>
              <a:buChar char="•"/>
            </a:pPr>
            <a:r>
              <a:rPr lang="nl-NL" dirty="0"/>
              <a:t>Verbinding met de onderwijsontwikkelagenda.</a:t>
            </a:r>
          </a:p>
          <a:p>
            <a:pPr marL="463550" indent="-457200">
              <a:buClr>
                <a:srgbClr val="FFC000"/>
              </a:buClr>
              <a:buFont typeface="Arial" panose="020B0604020202020204" pitchFamily="34" charset="0"/>
              <a:buChar char="•"/>
            </a:pPr>
            <a:r>
              <a:rPr lang="nl-NL" dirty="0" smtClean="0"/>
              <a:t>Van functiemix </a:t>
            </a:r>
            <a:r>
              <a:rPr lang="nl-NL" dirty="0"/>
              <a:t>denken naar organisatie denken. </a:t>
            </a:r>
          </a:p>
          <a:p>
            <a:pPr marL="463550" indent="-457200">
              <a:buClr>
                <a:srgbClr val="FFC000"/>
              </a:buClr>
              <a:buFont typeface="Arial" panose="020B0604020202020204" pitchFamily="34" charset="0"/>
              <a:buChar char="•"/>
            </a:pPr>
            <a:r>
              <a:rPr lang="nl-NL" dirty="0" smtClean="0"/>
              <a:t>Denken als lerende organisatie op macro-meso-micro </a:t>
            </a:r>
            <a:r>
              <a:rPr lang="nl-NL" dirty="0"/>
              <a:t>niveau.</a:t>
            </a:r>
          </a:p>
          <a:p>
            <a:pPr marL="463550" indent="-457200">
              <a:buClr>
                <a:srgbClr val="FFC000"/>
              </a:buClr>
              <a:buFont typeface="Arial" panose="020B0604020202020204" pitchFamily="34" charset="0"/>
              <a:buChar char="•"/>
            </a:pPr>
            <a:r>
              <a:rPr lang="nl-NL" dirty="0"/>
              <a:t>Inbedden in de structuur</a:t>
            </a:r>
            <a:r>
              <a:rPr lang="nl-NL" dirty="0" smtClean="0"/>
              <a:t>.</a:t>
            </a:r>
          </a:p>
          <a:p>
            <a:pPr marL="463550" indent="-457200">
              <a:buClr>
                <a:srgbClr val="FFC000"/>
              </a:buClr>
              <a:buFont typeface="Arial" panose="020B0604020202020204" pitchFamily="34" charset="0"/>
              <a:buChar char="•"/>
            </a:pPr>
            <a:r>
              <a:rPr lang="nl-NL" dirty="0" smtClean="0"/>
              <a:t>Masterdocenten als innovatienetwerk.</a:t>
            </a:r>
          </a:p>
          <a:p>
            <a:pPr marL="463550" indent="-457200">
              <a:buClr>
                <a:srgbClr val="FFC000"/>
              </a:buClr>
              <a:buFont typeface="Arial" panose="020B0604020202020204" pitchFamily="34" charset="0"/>
              <a:buChar char="•"/>
            </a:pPr>
            <a:r>
              <a:rPr lang="nl-NL" dirty="0"/>
              <a:t>Voortzetten ondersteuning (</a:t>
            </a:r>
            <a:r>
              <a:rPr lang="nl-NL" dirty="0" smtClean="0"/>
              <a:t>d</a:t>
            </a:r>
            <a:r>
              <a:rPr lang="nl-NL" dirty="0" smtClean="0">
                <a:latin typeface="Arial"/>
                <a:cs typeface="Arial"/>
              </a:rPr>
              <a:t>îner</a:t>
            </a:r>
            <a:r>
              <a:rPr lang="nl-NL" dirty="0" smtClean="0"/>
              <a:t>-pensants</a:t>
            </a:r>
            <a:r>
              <a:rPr lang="nl-NL" dirty="0"/>
              <a:t>) na het afstuderen!</a:t>
            </a:r>
          </a:p>
          <a:p>
            <a:pPr marL="463550" indent="-457200">
              <a:buClr>
                <a:srgbClr val="FFC000"/>
              </a:buClr>
              <a:buFont typeface="Arial" panose="020B0604020202020204" pitchFamily="34" charset="0"/>
              <a:buChar char="•"/>
            </a:pPr>
            <a:r>
              <a:rPr lang="nl-NL" dirty="0" smtClean="0"/>
              <a:t>Een afdeling of  change agent binnen de organisatie. </a:t>
            </a:r>
            <a:endParaRPr lang="nl-NL" dirty="0"/>
          </a:p>
          <a:p>
            <a:endParaRPr lang="nl-NL" dirty="0"/>
          </a:p>
          <a:p>
            <a:endParaRPr lang="nl-NL" kern="0" dirty="0" smtClean="0"/>
          </a:p>
          <a:p>
            <a:endParaRPr lang="nl-NL" kern="0" dirty="0"/>
          </a:p>
        </p:txBody>
      </p:sp>
    </p:spTree>
    <p:extLst>
      <p:ext uri="{BB962C8B-B14F-4D97-AF65-F5344CB8AC3E}">
        <p14:creationId xmlns="" xmlns:p14="http://schemas.microsoft.com/office/powerpoint/2010/main" val="35266245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58584" y="643318"/>
            <a:ext cx="3318933" cy="82634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kstvak 1"/>
          <p:cNvSpPr txBox="1"/>
          <p:nvPr/>
        </p:nvSpPr>
        <p:spPr>
          <a:xfrm>
            <a:off x="1592510" y="2513246"/>
            <a:ext cx="10241138" cy="5355823"/>
          </a:xfrm>
          <a:prstGeom prst="rect">
            <a:avLst/>
          </a:prstGeom>
          <a:noFill/>
        </p:spPr>
        <p:txBody>
          <a:bodyPr wrap="square" lIns="130046" tIns="65023" rIns="130046" bIns="65023" rtlCol="0">
            <a:spAutoFit/>
          </a:bodyPr>
          <a:lstStyle/>
          <a:p>
            <a:pPr marL="485415" indent="-485415">
              <a:tabLst>
                <a:tab pos="1295944" algn="l"/>
                <a:tab pos="2596404" algn="l"/>
                <a:tab pos="3896864" algn="l"/>
                <a:tab pos="5197323" algn="l"/>
                <a:tab pos="6497783" algn="l"/>
                <a:tab pos="7798243" algn="l"/>
                <a:tab pos="9098702" algn="l"/>
                <a:tab pos="10399162" algn="l"/>
                <a:tab pos="11699622" algn="l"/>
                <a:tab pos="13000081" algn="l"/>
                <a:tab pos="14300541" algn="l"/>
              </a:tabLst>
              <a:defRPr/>
            </a:pPr>
            <a:r>
              <a:rPr lang="nl-NL" sz="2800" b="1" dirty="0">
                <a:latin typeface="+mn-lt"/>
              </a:rPr>
              <a:t>HRM</a:t>
            </a:r>
          </a:p>
          <a:p>
            <a:pPr indent="365125">
              <a:buClr>
                <a:srgbClr val="FFC000"/>
              </a:buClr>
              <a:buFont typeface="Arial" pitchFamily="34" charset="0"/>
              <a:buChar char="•"/>
              <a:tabLst>
                <a:tab pos="1295944" algn="l"/>
                <a:tab pos="2596404" algn="l"/>
                <a:tab pos="3896864" algn="l"/>
                <a:tab pos="5197323" algn="l"/>
                <a:tab pos="6497783" algn="l"/>
                <a:tab pos="7798243" algn="l"/>
                <a:tab pos="9098702" algn="l"/>
                <a:tab pos="10399162" algn="l"/>
                <a:tab pos="11699622" algn="l"/>
                <a:tab pos="13000081" algn="l"/>
                <a:tab pos="14300541" algn="l"/>
              </a:tabLst>
              <a:defRPr/>
            </a:pPr>
            <a:r>
              <a:rPr lang="nl-NL" sz="2800" dirty="0">
                <a:latin typeface="+mn-lt"/>
              </a:rPr>
              <a:t>Externe regeling intern doorvertalen</a:t>
            </a:r>
          </a:p>
          <a:p>
            <a:pPr indent="365125">
              <a:buClr>
                <a:srgbClr val="FFC000"/>
              </a:buClr>
              <a:buFont typeface="Arial" pitchFamily="34" charset="0"/>
              <a:buChar char="•"/>
              <a:tabLst>
                <a:tab pos="3896864" algn="l"/>
                <a:tab pos="5197323" algn="l"/>
                <a:tab pos="6497783" algn="l"/>
                <a:tab pos="7798243" algn="l"/>
                <a:tab pos="9098702" algn="l"/>
                <a:tab pos="10399162" algn="l"/>
                <a:tab pos="11699622" algn="l"/>
                <a:tab pos="13000081" algn="l"/>
                <a:tab pos="14300541" algn="l"/>
              </a:tabLst>
              <a:defRPr/>
            </a:pPr>
            <a:r>
              <a:rPr lang="nl-NL" sz="2800" dirty="0">
                <a:latin typeface="+mn-lt"/>
              </a:rPr>
              <a:t>Sollicitatieronde docenten ondersteunen/</a:t>
            </a:r>
          </a:p>
          <a:p>
            <a:pPr indent="365125">
              <a:buClr>
                <a:srgbClr val="FFC000"/>
              </a:buClr>
              <a:tabLst>
                <a:tab pos="3896864" algn="l"/>
                <a:tab pos="5197323" algn="l"/>
                <a:tab pos="6497783" algn="l"/>
                <a:tab pos="7798243" algn="l"/>
                <a:tab pos="9098702" algn="l"/>
                <a:tab pos="10399162" algn="l"/>
                <a:tab pos="11699622" algn="l"/>
                <a:tab pos="13000081" algn="l"/>
                <a:tab pos="14300541" algn="l"/>
              </a:tabLst>
              <a:defRPr/>
            </a:pPr>
            <a:r>
              <a:rPr lang="nl-NL" sz="2800" dirty="0">
                <a:latin typeface="+mn-lt"/>
                <a:cs typeface="Arial" pitchFamily="34" charset="0"/>
              </a:rPr>
              <a:t>begeleiden</a:t>
            </a:r>
          </a:p>
          <a:p>
            <a:pPr indent="365125">
              <a:buClr>
                <a:srgbClr val="FFC000"/>
              </a:buClr>
              <a:buFont typeface="Arial" pitchFamily="34" charset="0"/>
              <a:buChar char="•"/>
              <a:tabLst>
                <a:tab pos="1295944" algn="l"/>
                <a:tab pos="2596404" algn="l"/>
                <a:tab pos="3896864" algn="l"/>
                <a:tab pos="5197323" algn="l"/>
                <a:tab pos="6497783" algn="l"/>
                <a:tab pos="7798243" algn="l"/>
                <a:tab pos="9098702" algn="l"/>
                <a:tab pos="10399162" algn="l"/>
                <a:tab pos="11699622" algn="l"/>
                <a:tab pos="13000081" algn="l"/>
                <a:tab pos="14300541" algn="l"/>
              </a:tabLst>
              <a:defRPr/>
            </a:pPr>
            <a:r>
              <a:rPr lang="nl-NL" sz="2800" dirty="0">
                <a:latin typeface="+mn-lt"/>
              </a:rPr>
              <a:t>Monitoren van het </a:t>
            </a:r>
            <a:r>
              <a:rPr lang="nl-NL" sz="2800" dirty="0" smtClean="0">
                <a:latin typeface="+mn-lt"/>
              </a:rPr>
              <a:t>traject.</a:t>
            </a:r>
          </a:p>
          <a:p>
            <a:pPr marL="485415" indent="-485415">
              <a:spcBef>
                <a:spcPts val="853"/>
              </a:spcBef>
              <a:tabLst>
                <a:tab pos="1295944" algn="l"/>
                <a:tab pos="2596404" algn="l"/>
                <a:tab pos="3896864" algn="l"/>
                <a:tab pos="5197323" algn="l"/>
                <a:tab pos="6497783" algn="l"/>
                <a:tab pos="7798243" algn="l"/>
                <a:tab pos="9098702" algn="l"/>
                <a:tab pos="10399162" algn="l"/>
                <a:tab pos="11699622" algn="l"/>
                <a:tab pos="13000081" algn="l"/>
                <a:tab pos="14300541" algn="l"/>
              </a:tabLst>
              <a:defRPr/>
            </a:pPr>
            <a:r>
              <a:rPr lang="nl-NL" sz="2800" b="1" dirty="0" smtClean="0">
                <a:latin typeface="+mn-lt"/>
              </a:rPr>
              <a:t>De Nova Academie</a:t>
            </a:r>
          </a:p>
          <a:p>
            <a:pPr indent="365125">
              <a:buClr>
                <a:srgbClr val="FFC000"/>
              </a:buClr>
              <a:buFont typeface="Arial" pitchFamily="34" charset="0"/>
              <a:buChar char="•"/>
              <a:tabLst>
                <a:tab pos="1295944" algn="l"/>
                <a:tab pos="2596404" algn="l"/>
                <a:tab pos="3896864" algn="l"/>
                <a:tab pos="5197323" algn="l"/>
                <a:tab pos="6497783" algn="l"/>
                <a:tab pos="7798243" algn="l"/>
                <a:tab pos="9098702" algn="l"/>
                <a:tab pos="10399162" algn="l"/>
                <a:tab pos="11699622" algn="l"/>
                <a:tab pos="13000081" algn="l"/>
                <a:tab pos="14300541" algn="l"/>
              </a:tabLst>
              <a:defRPr/>
            </a:pPr>
            <a:r>
              <a:rPr lang="nl-NL" sz="2800" dirty="0" smtClean="0">
                <a:latin typeface="+mn-lt"/>
              </a:rPr>
              <a:t>Professionaliseren </a:t>
            </a:r>
            <a:r>
              <a:rPr lang="nl-NL" sz="2800" dirty="0">
                <a:latin typeface="+mn-lt"/>
              </a:rPr>
              <a:t>van de </a:t>
            </a:r>
            <a:r>
              <a:rPr lang="nl-NL" sz="2800" dirty="0" smtClean="0">
                <a:latin typeface="+mn-lt"/>
              </a:rPr>
              <a:t>docent.</a:t>
            </a:r>
            <a:endParaRPr lang="nl-NL" sz="2800" dirty="0">
              <a:latin typeface="+mn-lt"/>
            </a:endParaRPr>
          </a:p>
          <a:p>
            <a:pPr indent="365125">
              <a:buClr>
                <a:srgbClr val="FFC000"/>
              </a:buClr>
              <a:buFont typeface="Arial" pitchFamily="34" charset="0"/>
              <a:buChar char="•"/>
              <a:tabLst>
                <a:tab pos="1295944" algn="l"/>
                <a:tab pos="2596404" algn="l"/>
                <a:tab pos="3896864" algn="l"/>
                <a:tab pos="5197323" algn="l"/>
                <a:tab pos="6497783" algn="l"/>
                <a:tab pos="7798243" algn="l"/>
                <a:tab pos="9098702" algn="l"/>
                <a:tab pos="10399162" algn="l"/>
                <a:tab pos="11699622" algn="l"/>
                <a:tab pos="13000081" algn="l"/>
                <a:tab pos="14300541" algn="l"/>
              </a:tabLst>
              <a:defRPr/>
            </a:pPr>
            <a:r>
              <a:rPr lang="nl-NL" sz="2800" dirty="0" smtClean="0">
                <a:latin typeface="+mn-lt"/>
              </a:rPr>
              <a:t>Inkoop </a:t>
            </a:r>
            <a:r>
              <a:rPr lang="nl-NL" sz="2800" dirty="0">
                <a:latin typeface="+mn-lt"/>
              </a:rPr>
              <a:t>scholing / maatwerk leveren (</a:t>
            </a:r>
            <a:r>
              <a:rPr lang="nl-NL" sz="2800" dirty="0" smtClean="0">
                <a:latin typeface="+mn-lt"/>
              </a:rPr>
              <a:t>binnen kaders</a:t>
            </a:r>
            <a:r>
              <a:rPr lang="nl-NL" sz="2800" dirty="0">
                <a:latin typeface="+mn-lt"/>
              </a:rPr>
              <a:t>)</a:t>
            </a:r>
          </a:p>
          <a:p>
            <a:pPr indent="365125">
              <a:buClr>
                <a:srgbClr val="FFC000"/>
              </a:buClr>
              <a:buFont typeface="Arial" pitchFamily="34" charset="0"/>
              <a:buChar char="•"/>
              <a:tabLst>
                <a:tab pos="1295944" algn="l"/>
                <a:tab pos="2596404" algn="l"/>
                <a:tab pos="3896864" algn="l"/>
                <a:tab pos="5197323" algn="l"/>
                <a:tab pos="6497783" algn="l"/>
                <a:tab pos="7798243" algn="l"/>
                <a:tab pos="9098702" algn="l"/>
                <a:tab pos="10399162" algn="l"/>
                <a:tab pos="11699622" algn="l"/>
                <a:tab pos="13000081" algn="l"/>
                <a:tab pos="14300541" algn="l"/>
              </a:tabLst>
              <a:defRPr/>
            </a:pPr>
            <a:r>
              <a:rPr lang="nl-NL" sz="2800" dirty="0">
                <a:latin typeface="+mn-lt"/>
              </a:rPr>
              <a:t>Weging van scholingstraject t.o.v. </a:t>
            </a:r>
            <a:r>
              <a:rPr lang="nl-NL" sz="2800" dirty="0" smtClean="0">
                <a:latin typeface="+mn-lt"/>
              </a:rPr>
              <a:t>doelstelling.</a:t>
            </a:r>
          </a:p>
          <a:p>
            <a:pPr indent="365125">
              <a:buClr>
                <a:srgbClr val="FFC000"/>
              </a:buClr>
              <a:buFont typeface="Arial" pitchFamily="34" charset="0"/>
              <a:buChar char="•"/>
              <a:tabLst>
                <a:tab pos="1295944" algn="l"/>
                <a:tab pos="2596404" algn="l"/>
                <a:tab pos="3896864" algn="l"/>
                <a:tab pos="5197323" algn="l"/>
                <a:tab pos="6497783" algn="l"/>
                <a:tab pos="7798243" algn="l"/>
                <a:tab pos="9098702" algn="l"/>
                <a:tab pos="10399162" algn="l"/>
                <a:tab pos="11699622" algn="l"/>
                <a:tab pos="13000081" algn="l"/>
                <a:tab pos="14300541" algn="l"/>
              </a:tabLst>
              <a:defRPr/>
            </a:pPr>
            <a:r>
              <a:rPr lang="nl-NL" sz="2800" dirty="0" smtClean="0">
                <a:latin typeface="+mn-lt"/>
              </a:rPr>
              <a:t>De interne groepsvorming ondersteunen tijdens/na het</a:t>
            </a:r>
          </a:p>
          <a:p>
            <a:pPr indent="365125">
              <a:buClr>
                <a:srgbClr val="FFC000"/>
              </a:buClr>
              <a:tabLst>
                <a:tab pos="1295944" algn="l"/>
                <a:tab pos="2596404" algn="l"/>
                <a:tab pos="3896864" algn="l"/>
                <a:tab pos="5197323" algn="l"/>
                <a:tab pos="6497783" algn="l"/>
                <a:tab pos="7798243" algn="l"/>
                <a:tab pos="9098702" algn="l"/>
                <a:tab pos="10399162" algn="l"/>
                <a:tab pos="11699622" algn="l"/>
                <a:tab pos="13000081" algn="l"/>
                <a:tab pos="14300541" algn="l"/>
              </a:tabLst>
              <a:defRPr/>
            </a:pPr>
            <a:r>
              <a:rPr lang="nl-NL" sz="2800" dirty="0" smtClean="0">
                <a:latin typeface="+mn-lt"/>
              </a:rPr>
              <a:t>leertraject.</a:t>
            </a:r>
            <a:endParaRPr lang="nl-NL" sz="2800" dirty="0">
              <a:latin typeface="+mn-lt"/>
            </a:endParaRPr>
          </a:p>
          <a:p>
            <a:pPr indent="365125">
              <a:buClr>
                <a:srgbClr val="FFC000"/>
              </a:buClr>
            </a:pPr>
            <a:endParaRPr lang="nl-NL" dirty="0"/>
          </a:p>
        </p:txBody>
      </p:sp>
      <p:sp>
        <p:nvSpPr>
          <p:cNvPr id="3" name="Tekstvak 2"/>
          <p:cNvSpPr txBox="1"/>
          <p:nvPr/>
        </p:nvSpPr>
        <p:spPr>
          <a:xfrm>
            <a:off x="1503532" y="1594020"/>
            <a:ext cx="9217024" cy="808424"/>
          </a:xfrm>
          <a:prstGeom prst="rect">
            <a:avLst/>
          </a:prstGeom>
          <a:noFill/>
        </p:spPr>
        <p:txBody>
          <a:bodyPr wrap="square" lIns="130046" tIns="65023" rIns="130046" bIns="65023" rtlCol="0">
            <a:spAutoFit/>
          </a:bodyPr>
          <a:lstStyle/>
          <a:p>
            <a:pPr marL="6350" eaLnBrk="0" hangingPunct="0"/>
            <a:r>
              <a:rPr lang="nl-NL" sz="4400" dirty="0">
                <a:solidFill>
                  <a:srgbClr val="25167A"/>
                </a:solidFill>
                <a:latin typeface="+mj-lt"/>
                <a:ea typeface="+mj-ea"/>
                <a:cs typeface="+mj-cs"/>
                <a:sym typeface="Arial" pitchFamily="34" charset="0"/>
              </a:rPr>
              <a:t>Randvoorwaarden</a:t>
            </a:r>
          </a:p>
        </p:txBody>
      </p:sp>
    </p:spTree>
    <p:extLst>
      <p:ext uri="{BB962C8B-B14F-4D97-AF65-F5344CB8AC3E}">
        <p14:creationId xmlns="" xmlns:p14="http://schemas.microsoft.com/office/powerpoint/2010/main" val="33719682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41312" y="677934"/>
            <a:ext cx="3318933" cy="82634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kstvak 2"/>
          <p:cNvSpPr txBox="1"/>
          <p:nvPr/>
        </p:nvSpPr>
        <p:spPr>
          <a:xfrm>
            <a:off x="714048" y="1325724"/>
            <a:ext cx="9217024" cy="808424"/>
          </a:xfrm>
          <a:prstGeom prst="rect">
            <a:avLst/>
          </a:prstGeom>
          <a:noFill/>
        </p:spPr>
        <p:txBody>
          <a:bodyPr wrap="square" lIns="130046" tIns="65023" rIns="130046" bIns="65023" rtlCol="0">
            <a:spAutoFit/>
          </a:bodyPr>
          <a:lstStyle/>
          <a:p>
            <a:pPr marL="6350" eaLnBrk="0" hangingPunct="0"/>
            <a:r>
              <a:rPr lang="nl-NL" sz="4400" dirty="0" smtClean="0">
                <a:solidFill>
                  <a:srgbClr val="25167A"/>
                </a:solidFill>
                <a:latin typeface="+mj-lt"/>
                <a:ea typeface="+mj-ea"/>
                <a:cs typeface="+mj-cs"/>
              </a:rPr>
              <a:t>Onderzoeken</a:t>
            </a:r>
            <a:endParaRPr lang="nl-NL" sz="4400" dirty="0">
              <a:solidFill>
                <a:srgbClr val="25167A"/>
              </a:solidFill>
              <a:latin typeface="+mj-lt"/>
              <a:ea typeface="+mj-ea"/>
              <a:cs typeface="+mj-cs"/>
            </a:endParaRPr>
          </a:p>
        </p:txBody>
      </p:sp>
      <p:sp>
        <p:nvSpPr>
          <p:cNvPr id="5" name="Afgeronde rechthoek 4"/>
          <p:cNvSpPr/>
          <p:nvPr/>
        </p:nvSpPr>
        <p:spPr bwMode="auto">
          <a:xfrm rot="20622270">
            <a:off x="597579" y="2525450"/>
            <a:ext cx="2736304" cy="1371480"/>
          </a:xfrm>
          <a:prstGeom prst="roundRect">
            <a:avLst/>
          </a:prstGeom>
          <a:solidFill>
            <a:srgbClr val="FBD6C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Professioneel</a:t>
            </a:r>
            <a:r>
              <a:rPr kumimoji="0" lang="nl-NL" sz="1600" b="0" i="0" u="none" strike="noStrike" cap="none" normalizeH="0" dirty="0" smtClean="0">
                <a:ln>
                  <a:noFill/>
                </a:ln>
                <a:solidFill>
                  <a:srgbClr val="000000"/>
                </a:solidFill>
                <a:effectLst/>
                <a:latin typeface="+mn-lt"/>
                <a:ea typeface="ヒラギノ角ゴ ProN W3" charset="0"/>
                <a:cs typeface="ヒラギノ角ゴ ProN W3" charset="0"/>
                <a:sym typeface="Calibri" charset="0"/>
              </a:rPr>
              <a:t> werken met digitale middelen in het werkveld van de sociaal-maatschappelijk dienstverlener</a:t>
            </a:r>
            <a:endPar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endParaRPr>
          </a:p>
        </p:txBody>
      </p:sp>
      <p:sp>
        <p:nvSpPr>
          <p:cNvPr id="7" name="Afgeronde rechthoek 6"/>
          <p:cNvSpPr/>
          <p:nvPr/>
        </p:nvSpPr>
        <p:spPr bwMode="auto">
          <a:xfrm>
            <a:off x="5128443" y="2262683"/>
            <a:ext cx="2736304" cy="1371480"/>
          </a:xfrm>
          <a:prstGeom prst="roundRect">
            <a:avLst/>
          </a:prstGeom>
          <a:solidFill>
            <a:srgbClr val="FBD6C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Zorgleerlingen.</a:t>
            </a:r>
          </a:p>
          <a:p>
            <a:pPr marL="0" marR="0" indent="0" algn="l" defTabSz="914400" rtl="0" eaLnBrk="1" fontAlgn="base" latinLnBrk="0" hangingPunct="1">
              <a:lnSpc>
                <a:spcPct val="100000"/>
              </a:lnSpc>
              <a:spcBef>
                <a:spcPct val="0"/>
              </a:spcBef>
              <a:spcAft>
                <a:spcPct val="0"/>
              </a:spcAft>
              <a:buClrTx/>
              <a:buSzTx/>
              <a:buFontTx/>
              <a:buNone/>
              <a:tabLst/>
            </a:pPr>
            <a:r>
              <a:rPr lang="nl-NL" sz="1600" dirty="0" smtClean="0">
                <a:latin typeface="+mn-lt"/>
                <a:ea typeface="ヒラギノ角ゴ ProN W3" charset="0"/>
                <a:cs typeface="ヒラギノ角ゴ ProN W3" charset="0"/>
                <a:sym typeface="Calibri" charset="0"/>
              </a:rPr>
              <a:t>Ons een zorg! </a:t>
            </a:r>
            <a:endPar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endParaRPr>
          </a:p>
        </p:txBody>
      </p:sp>
      <p:sp>
        <p:nvSpPr>
          <p:cNvPr id="8" name="Afgeronde rechthoek 7"/>
          <p:cNvSpPr/>
          <p:nvPr/>
        </p:nvSpPr>
        <p:spPr bwMode="auto">
          <a:xfrm rot="981778">
            <a:off x="9448856" y="2620346"/>
            <a:ext cx="2736304" cy="1371480"/>
          </a:xfrm>
          <a:prstGeom prst="roundRect">
            <a:avLst/>
          </a:prstGeom>
          <a:solidFill>
            <a:schemeClr val="accent5">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Leer hoe ik leer.</a:t>
            </a:r>
          </a:p>
        </p:txBody>
      </p:sp>
      <p:sp>
        <p:nvSpPr>
          <p:cNvPr id="9" name="Afgeronde rechthoek 8"/>
          <p:cNvSpPr/>
          <p:nvPr/>
        </p:nvSpPr>
        <p:spPr bwMode="auto">
          <a:xfrm>
            <a:off x="3461974" y="4253274"/>
            <a:ext cx="2736304" cy="1371480"/>
          </a:xfrm>
          <a:prstGeom prst="roundRect">
            <a:avLst/>
          </a:prstGeom>
          <a:solidFill>
            <a:schemeClr val="accent5">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Effectieve aanpak huiswerk.</a:t>
            </a:r>
          </a:p>
        </p:txBody>
      </p:sp>
      <p:sp>
        <p:nvSpPr>
          <p:cNvPr id="10" name="Afgeronde rechthoek 9"/>
          <p:cNvSpPr/>
          <p:nvPr/>
        </p:nvSpPr>
        <p:spPr bwMode="auto">
          <a:xfrm>
            <a:off x="7341192" y="4217952"/>
            <a:ext cx="2736304" cy="1371480"/>
          </a:xfrm>
          <a:prstGeom prst="roundRect">
            <a:avLst/>
          </a:prstGeom>
          <a:solidFill>
            <a:schemeClr val="accent5">
              <a:lumMod val="20000"/>
              <a:lumOff val="8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Het bindend advies in de Entreeopleiding.</a:t>
            </a:r>
            <a:r>
              <a:rPr lang="nl-NL" sz="1600" dirty="0" smtClean="0">
                <a:latin typeface="+mn-lt"/>
                <a:ea typeface="ヒラギノ角ゴ ProN W3" charset="0"/>
                <a:cs typeface="ヒラギノ角ゴ ProN W3" charset="0"/>
                <a:sym typeface="Calibri" charset="0"/>
              </a:rPr>
              <a:t> </a:t>
            </a:r>
            <a:endPar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endParaRPr>
          </a:p>
        </p:txBody>
      </p:sp>
      <p:sp>
        <p:nvSpPr>
          <p:cNvPr id="11" name="Afgeronde rechthoek 10"/>
          <p:cNvSpPr/>
          <p:nvPr/>
        </p:nvSpPr>
        <p:spPr bwMode="auto">
          <a:xfrm rot="1530448">
            <a:off x="725670" y="5919252"/>
            <a:ext cx="2736304" cy="1371480"/>
          </a:xfrm>
          <a:prstGeom prst="roundRect">
            <a:avLst/>
          </a:prstGeom>
          <a:solidFill>
            <a:srgbClr val="FBD6C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Een beter diplomarendement.</a:t>
            </a:r>
          </a:p>
        </p:txBody>
      </p:sp>
      <p:sp>
        <p:nvSpPr>
          <p:cNvPr id="12" name="Afgeronde rechthoek 11"/>
          <p:cNvSpPr/>
          <p:nvPr/>
        </p:nvSpPr>
        <p:spPr bwMode="auto">
          <a:xfrm>
            <a:off x="5322560" y="6893024"/>
            <a:ext cx="2736304" cy="1371480"/>
          </a:xfrm>
          <a:prstGeom prst="roundRect">
            <a:avLst/>
          </a:prstGeom>
          <a:solidFill>
            <a:srgbClr val="FBD6C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Relatie tussen studievertraging</a:t>
            </a:r>
            <a:r>
              <a:rPr kumimoji="0" lang="nl-NL" sz="1600" b="0" i="0" u="none" strike="noStrike" cap="none" normalizeH="0" dirty="0" smtClean="0">
                <a:ln>
                  <a:noFill/>
                </a:ln>
                <a:solidFill>
                  <a:srgbClr val="000000"/>
                </a:solidFill>
                <a:effectLst/>
                <a:latin typeface="+mn-lt"/>
                <a:ea typeface="ヒラギノ角ゴ ProN W3" charset="0"/>
                <a:cs typeface="ヒラギノ角ゴ ProN W3" charset="0"/>
                <a:sym typeface="Calibri" charset="0"/>
              </a:rPr>
              <a:t> en zelfsturing.</a:t>
            </a:r>
            <a:endPar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endParaRPr>
          </a:p>
        </p:txBody>
      </p:sp>
      <p:sp>
        <p:nvSpPr>
          <p:cNvPr id="13" name="Afgeronde rechthoek 12"/>
          <p:cNvSpPr/>
          <p:nvPr/>
        </p:nvSpPr>
        <p:spPr bwMode="auto">
          <a:xfrm rot="19425733">
            <a:off x="9800779" y="5832996"/>
            <a:ext cx="2736304" cy="1371480"/>
          </a:xfrm>
          <a:prstGeom prst="roundRect">
            <a:avLst/>
          </a:prstGeom>
          <a:solidFill>
            <a:srgbClr val="FBD6C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Effectieve aanpak huiswerk.</a:t>
            </a:r>
          </a:p>
        </p:txBody>
      </p:sp>
      <p:sp>
        <p:nvSpPr>
          <p:cNvPr id="16" name="Afgeronde rechthoek 15"/>
          <p:cNvSpPr/>
          <p:nvPr/>
        </p:nvSpPr>
        <p:spPr bwMode="auto">
          <a:xfrm rot="981778">
            <a:off x="9448856" y="2636840"/>
            <a:ext cx="2736304" cy="1371480"/>
          </a:xfrm>
          <a:prstGeom prst="roundRect">
            <a:avLst/>
          </a:prstGeom>
          <a:solidFill>
            <a:srgbClr val="FBD6C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Leer hoe ik leer.</a:t>
            </a:r>
          </a:p>
        </p:txBody>
      </p:sp>
      <p:sp>
        <p:nvSpPr>
          <p:cNvPr id="17" name="Afgeronde rechthoek 16"/>
          <p:cNvSpPr/>
          <p:nvPr/>
        </p:nvSpPr>
        <p:spPr bwMode="auto">
          <a:xfrm>
            <a:off x="3461974" y="4269768"/>
            <a:ext cx="2736304" cy="1371480"/>
          </a:xfrm>
          <a:prstGeom prst="roundRect">
            <a:avLst/>
          </a:prstGeom>
          <a:solidFill>
            <a:srgbClr val="FBD6C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Effectieve aanpak huiswerk.</a:t>
            </a:r>
          </a:p>
        </p:txBody>
      </p:sp>
      <p:sp>
        <p:nvSpPr>
          <p:cNvPr id="18" name="Afgeronde rechthoek 17"/>
          <p:cNvSpPr/>
          <p:nvPr/>
        </p:nvSpPr>
        <p:spPr bwMode="auto">
          <a:xfrm>
            <a:off x="7341192" y="4234446"/>
            <a:ext cx="2736304" cy="1371480"/>
          </a:xfrm>
          <a:prstGeom prst="roundRect">
            <a:avLst/>
          </a:prstGeom>
          <a:solidFill>
            <a:srgbClr val="FBD6C5"/>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rPr>
              <a:t>Het bindend advies in de Entreeopleiding.</a:t>
            </a:r>
            <a:r>
              <a:rPr lang="nl-NL" sz="1600" dirty="0" smtClean="0">
                <a:latin typeface="+mn-lt"/>
                <a:ea typeface="ヒラギノ角ゴ ProN W3" charset="0"/>
                <a:cs typeface="ヒラギノ角ゴ ProN W3" charset="0"/>
                <a:sym typeface="Calibri" charset="0"/>
              </a:rPr>
              <a:t> </a:t>
            </a:r>
            <a:endParaRPr kumimoji="0" lang="nl-NL" sz="1600" b="0" i="0" u="none" strike="noStrike" cap="none" normalizeH="0" baseline="0" dirty="0" smtClean="0">
              <a:ln>
                <a:noFill/>
              </a:ln>
              <a:solidFill>
                <a:srgbClr val="000000"/>
              </a:solidFill>
              <a:effectLst/>
              <a:latin typeface="+mn-lt"/>
              <a:ea typeface="ヒラギノ角ゴ ProN W3" charset="0"/>
              <a:cs typeface="ヒラギノ角ゴ ProN W3" charset="0"/>
              <a:sym typeface="Calibri" charset="0"/>
            </a:endParaRPr>
          </a:p>
        </p:txBody>
      </p:sp>
    </p:spTree>
    <p:extLst>
      <p:ext uri="{BB962C8B-B14F-4D97-AF65-F5344CB8AC3E}">
        <p14:creationId xmlns="" xmlns:p14="http://schemas.microsoft.com/office/powerpoint/2010/main" val="29358772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41312" y="677934"/>
            <a:ext cx="3318933" cy="82634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jkm0507.NOVACOLLEGE.016\AppData\Local\Microsoft\Windows\Temporary Internet Files\Content.Outlook\HR737S2H\fokke-sukke-leren.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7164"/>
          <a:stretch/>
        </p:blipFill>
        <p:spPr bwMode="auto">
          <a:xfrm>
            <a:off x="2318584" y="2860576"/>
            <a:ext cx="7848872" cy="51247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5137274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Opbrengsten voor het ECBO</a:t>
            </a:r>
            <a:endParaRPr lang="nl-NL" dirty="0"/>
          </a:p>
        </p:txBody>
      </p:sp>
      <p:sp>
        <p:nvSpPr>
          <p:cNvPr id="3" name="Tijdelijke aanduiding voor inhoud 2"/>
          <p:cNvSpPr>
            <a:spLocks noGrp="1"/>
          </p:cNvSpPr>
          <p:nvPr>
            <p:ph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FF037EA9-F70C-4E59-BB36-04FFD53DC2CF}" type="slidenum">
              <a:rPr lang="en-US" smtClean="0"/>
              <a:pPr>
                <a:defRPr/>
              </a:pPr>
              <a:t>16</a:t>
            </a:fld>
            <a:endParaRPr lang="en-US" dirty="0"/>
          </a:p>
        </p:txBody>
      </p:sp>
    </p:spTree>
    <p:extLst>
      <p:ext uri="{BB962C8B-B14F-4D97-AF65-F5344CB8AC3E}">
        <p14:creationId xmlns="" xmlns:p14="http://schemas.microsoft.com/office/powerpoint/2010/main" val="19784392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Reflecties op transfer en </a:t>
            </a:r>
            <a:r>
              <a:rPr lang="nl-NL" dirty="0" err="1" smtClean="0"/>
              <a:t>boundary</a:t>
            </a:r>
            <a:r>
              <a:rPr lang="nl-NL" dirty="0" smtClean="0"/>
              <a:t> crossing</a:t>
            </a:r>
            <a:endParaRPr lang="nl-NL" dirty="0"/>
          </a:p>
        </p:txBody>
      </p:sp>
      <p:sp>
        <p:nvSpPr>
          <p:cNvPr id="4" name="Tijdelijke aanduiding voor dianummer 3"/>
          <p:cNvSpPr>
            <a:spLocks noGrp="1"/>
          </p:cNvSpPr>
          <p:nvPr>
            <p:ph type="sldNum" sz="quarter" idx="10"/>
          </p:nvPr>
        </p:nvSpPr>
        <p:spPr/>
        <p:txBody>
          <a:bodyPr/>
          <a:lstStyle/>
          <a:p>
            <a:pPr>
              <a:defRPr/>
            </a:pPr>
            <a:fld id="{FF037EA9-F70C-4E59-BB36-04FFD53DC2CF}" type="slidenum">
              <a:rPr lang="en-US" smtClean="0"/>
              <a:pPr>
                <a:defRPr/>
              </a:pPr>
              <a:t>17</a:t>
            </a:fld>
            <a:endParaRPr lang="en-US"/>
          </a:p>
        </p:txBody>
      </p:sp>
      <p:pic>
        <p:nvPicPr>
          <p:cNvPr id="5" name="Picture 5" descr="http://www.tgram.com/images/signs/sign_do_not_cross.png"/>
          <p:cNvPicPr>
            <a:picLocks noChangeAspect="1" noChangeArrowheads="1"/>
          </p:cNvPicPr>
          <p:nvPr/>
        </p:nvPicPr>
        <p:blipFill>
          <a:blip r:embed="rId2" cstate="print"/>
          <a:srcRect/>
          <a:stretch>
            <a:fillRect/>
          </a:stretch>
        </p:blipFill>
        <p:spPr bwMode="auto">
          <a:xfrm>
            <a:off x="2366955" y="3004592"/>
            <a:ext cx="7400533" cy="5550400"/>
          </a:xfrm>
          <a:prstGeom prst="rect">
            <a:avLst/>
          </a:prstGeom>
          <a:noFill/>
        </p:spPr>
      </p:pic>
    </p:spTree>
    <p:extLst>
      <p:ext uri="{BB962C8B-B14F-4D97-AF65-F5344CB8AC3E}">
        <p14:creationId xmlns="" xmlns:p14="http://schemas.microsoft.com/office/powerpoint/2010/main" val="9569894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36" y="1132384"/>
            <a:ext cx="9103360" cy="1625600"/>
          </a:xfrm>
        </p:spPr>
        <p:txBody>
          <a:bodyPr/>
          <a:lstStyle/>
          <a:p>
            <a:r>
              <a:rPr lang="en-US" sz="5100" b="1" dirty="0" err="1" smtClean="0"/>
              <a:t>Onderzoeksvraag</a:t>
            </a:r>
            <a:endParaRPr lang="en-US" sz="5100" b="1" dirty="0" smtClean="0"/>
          </a:p>
        </p:txBody>
      </p:sp>
      <p:sp>
        <p:nvSpPr>
          <p:cNvPr id="3" name="Text Placeholder 2"/>
          <p:cNvSpPr>
            <a:spLocks noGrp="1"/>
          </p:cNvSpPr>
          <p:nvPr>
            <p:ph type="body" sz="half" idx="1"/>
          </p:nvPr>
        </p:nvSpPr>
        <p:spPr>
          <a:xfrm>
            <a:off x="597744" y="2644552"/>
            <a:ext cx="11756816" cy="6436925"/>
          </a:xfrm>
        </p:spPr>
        <p:txBody>
          <a:bodyPr/>
          <a:lstStyle/>
          <a:p>
            <a:pPr algn="ctr">
              <a:buNone/>
            </a:pPr>
            <a:r>
              <a:rPr lang="en-US" sz="3400" dirty="0" smtClean="0"/>
              <a:t>Master-</a:t>
            </a:r>
            <a:r>
              <a:rPr lang="en-US" sz="3400" dirty="0" err="1" smtClean="0"/>
              <a:t>programma</a:t>
            </a:r>
            <a:r>
              <a:rPr lang="en-US" sz="3400" dirty="0" smtClean="0">
                <a:sym typeface="Wingdings" pitchFamily="2" charset="2"/>
              </a:rPr>
              <a:t> </a:t>
            </a:r>
          </a:p>
          <a:p>
            <a:pPr algn="ctr">
              <a:buNone/>
            </a:pPr>
            <a:r>
              <a:rPr lang="en-US" sz="3400" b="1" dirty="0" smtClean="0">
                <a:sym typeface="Wingdings" pitchFamily="2" charset="2"/>
              </a:rPr>
              <a:t>?</a:t>
            </a:r>
          </a:p>
          <a:p>
            <a:pPr algn="ctr">
              <a:buNone/>
            </a:pPr>
            <a:r>
              <a:rPr lang="en-US" sz="3400" dirty="0" err="1" smtClean="0">
                <a:sym typeface="Wingdings" pitchFamily="2" charset="2"/>
              </a:rPr>
              <a:t>Leiderschapscompetenties</a:t>
            </a:r>
            <a:r>
              <a:rPr lang="en-US" sz="3400" dirty="0" smtClean="0">
                <a:sym typeface="Wingdings" pitchFamily="2" charset="2"/>
              </a:rPr>
              <a:t> van </a:t>
            </a:r>
            <a:r>
              <a:rPr lang="en-US" sz="3400" dirty="0" err="1" smtClean="0">
                <a:sym typeface="Wingdings" pitchFamily="2" charset="2"/>
              </a:rPr>
              <a:t>leraren</a:t>
            </a:r>
            <a:endParaRPr lang="en-US" sz="3400" dirty="0" smtClean="0">
              <a:sym typeface="Wingdings" pitchFamily="2" charset="2"/>
            </a:endParaRPr>
          </a:p>
          <a:p>
            <a:pPr algn="ctr">
              <a:buNone/>
            </a:pPr>
            <a:r>
              <a:rPr lang="en-US" sz="3400" b="1" dirty="0" smtClean="0">
                <a:sym typeface="Wingdings" pitchFamily="2" charset="2"/>
              </a:rPr>
              <a:t>?</a:t>
            </a:r>
          </a:p>
          <a:p>
            <a:pPr algn="ctr">
              <a:buNone/>
            </a:pPr>
            <a:r>
              <a:rPr lang="en-US" sz="3400" dirty="0" err="1" smtClean="0">
                <a:sym typeface="Wingdings" pitchFamily="2" charset="2"/>
              </a:rPr>
              <a:t>Nieuwe</a:t>
            </a:r>
            <a:r>
              <a:rPr lang="en-US" sz="3400" dirty="0" smtClean="0">
                <a:sym typeface="Wingdings" pitchFamily="2" charset="2"/>
              </a:rPr>
              <a:t> </a:t>
            </a:r>
            <a:r>
              <a:rPr lang="en-US" sz="3400" dirty="0" err="1" smtClean="0">
                <a:sym typeface="Wingdings" pitchFamily="2" charset="2"/>
              </a:rPr>
              <a:t>rollen</a:t>
            </a:r>
            <a:endParaRPr lang="en-US" sz="3400" dirty="0" smtClean="0">
              <a:sym typeface="Wingdings" pitchFamily="2" charset="2"/>
            </a:endParaRPr>
          </a:p>
          <a:p>
            <a:pPr algn="ctr">
              <a:buNone/>
            </a:pPr>
            <a:r>
              <a:rPr lang="en-US" sz="3400" b="1" dirty="0" smtClean="0">
                <a:sym typeface="Wingdings" pitchFamily="2" charset="2"/>
              </a:rPr>
              <a:t>?</a:t>
            </a:r>
          </a:p>
          <a:p>
            <a:pPr algn="ctr">
              <a:buNone/>
            </a:pPr>
            <a:r>
              <a:rPr lang="en-US" sz="3400" dirty="0" err="1" smtClean="0">
                <a:sym typeface="Wingdings" pitchFamily="2" charset="2"/>
              </a:rPr>
              <a:t>Schoolontwikkeling</a:t>
            </a:r>
            <a:endParaRPr lang="en-US" sz="3400" dirty="0" smtClean="0"/>
          </a:p>
          <a:p>
            <a:pPr>
              <a:buNone/>
            </a:pPr>
            <a:endParaRPr lang="en-US" sz="3400" dirty="0" smtClean="0"/>
          </a:p>
          <a:p>
            <a:pPr marL="0" algn="ctr"/>
            <a:r>
              <a:rPr lang="en-US" dirty="0" smtClean="0"/>
              <a:t>In </a:t>
            </a:r>
            <a:r>
              <a:rPr lang="en-US" dirty="0" err="1" smtClean="0"/>
              <a:t>welke</a:t>
            </a:r>
            <a:r>
              <a:rPr lang="en-US" dirty="0" smtClean="0"/>
              <a:t> mate </a:t>
            </a:r>
            <a:r>
              <a:rPr lang="en-US" dirty="0" err="1" smtClean="0"/>
              <a:t>draagt</a:t>
            </a:r>
            <a:r>
              <a:rPr lang="en-US" dirty="0" smtClean="0"/>
              <a:t> </a:t>
            </a:r>
            <a:r>
              <a:rPr lang="en-US" dirty="0" err="1" smtClean="0"/>
              <a:t>een</a:t>
            </a:r>
            <a:r>
              <a:rPr lang="en-US" dirty="0" smtClean="0"/>
              <a:t> </a:t>
            </a:r>
            <a:r>
              <a:rPr lang="en-US" dirty="0" err="1" smtClean="0"/>
              <a:t>masteropleiding</a:t>
            </a:r>
            <a:r>
              <a:rPr lang="en-US" dirty="0" smtClean="0"/>
              <a:t> </a:t>
            </a:r>
            <a:r>
              <a:rPr lang="en-US" dirty="0" err="1" smtClean="0"/>
              <a:t>bij</a:t>
            </a:r>
            <a:r>
              <a:rPr lang="en-US" dirty="0" smtClean="0"/>
              <a:t> </a:t>
            </a:r>
            <a:r>
              <a:rPr lang="en-US" dirty="0" err="1" smtClean="0"/>
              <a:t>aan</a:t>
            </a:r>
            <a:r>
              <a:rPr lang="en-US" dirty="0" smtClean="0"/>
              <a:t> </a:t>
            </a:r>
            <a:r>
              <a:rPr lang="en-US" dirty="0" err="1" smtClean="0"/>
              <a:t>leiderschapscompetenties</a:t>
            </a:r>
            <a:r>
              <a:rPr lang="en-US" dirty="0" smtClean="0"/>
              <a:t> van </a:t>
            </a:r>
            <a:r>
              <a:rPr lang="en-US" dirty="0" err="1" smtClean="0"/>
              <a:t>leraren</a:t>
            </a:r>
            <a:r>
              <a:rPr lang="en-US" dirty="0" smtClean="0"/>
              <a:t>, </a:t>
            </a:r>
            <a:r>
              <a:rPr lang="en-US" dirty="0" err="1" smtClean="0"/>
              <a:t>aan</a:t>
            </a:r>
            <a:r>
              <a:rPr lang="en-US" dirty="0" smtClean="0"/>
              <a:t> </a:t>
            </a:r>
            <a:r>
              <a:rPr lang="en-US" dirty="0" err="1" smtClean="0"/>
              <a:t>nieuwe</a:t>
            </a:r>
            <a:r>
              <a:rPr lang="en-US" dirty="0" smtClean="0"/>
              <a:t> </a:t>
            </a:r>
            <a:r>
              <a:rPr lang="en-US" dirty="0" err="1" smtClean="0"/>
              <a:t>rollen</a:t>
            </a:r>
            <a:r>
              <a:rPr lang="en-US" dirty="0" smtClean="0"/>
              <a:t> en </a:t>
            </a:r>
            <a:r>
              <a:rPr lang="en-US" dirty="0" err="1" smtClean="0"/>
              <a:t>aan</a:t>
            </a:r>
            <a:r>
              <a:rPr lang="en-US" dirty="0" smtClean="0"/>
              <a:t> </a:t>
            </a:r>
            <a:r>
              <a:rPr lang="en-US" dirty="0" err="1" smtClean="0"/>
              <a:t>schoolontwikkeling</a:t>
            </a:r>
            <a:r>
              <a:rPr lang="en-US" dirty="0" smtClean="0"/>
              <a:t> en </a:t>
            </a:r>
            <a:r>
              <a:rPr lang="en-US" dirty="0" err="1" smtClean="0"/>
              <a:t>welke</a:t>
            </a:r>
            <a:r>
              <a:rPr lang="en-US" dirty="0" smtClean="0"/>
              <a:t> </a:t>
            </a:r>
            <a:r>
              <a:rPr lang="en-US" dirty="0" err="1" smtClean="0"/>
              <a:t>factoren</a:t>
            </a:r>
            <a:r>
              <a:rPr lang="en-US" dirty="0" smtClean="0"/>
              <a:t> </a:t>
            </a:r>
            <a:r>
              <a:rPr lang="en-US" dirty="0" err="1" smtClean="0"/>
              <a:t>zijn</a:t>
            </a:r>
            <a:r>
              <a:rPr lang="en-US" dirty="0" smtClean="0"/>
              <a:t> </a:t>
            </a:r>
            <a:r>
              <a:rPr lang="en-US" dirty="0" err="1" smtClean="0"/>
              <a:t>daarbij</a:t>
            </a:r>
            <a:r>
              <a:rPr lang="en-US" dirty="0" smtClean="0"/>
              <a:t> </a:t>
            </a:r>
            <a:r>
              <a:rPr lang="en-US" dirty="0" err="1" smtClean="0"/>
              <a:t>bepalend</a:t>
            </a:r>
            <a:r>
              <a:rPr lang="en-US" dirty="0" smtClean="0"/>
              <a:t>? </a:t>
            </a:r>
            <a:endParaRPr lang="en-US" dirty="0"/>
          </a:p>
        </p:txBody>
      </p:sp>
      <p:sp>
        <p:nvSpPr>
          <p:cNvPr id="4" name="Down Arrow 3"/>
          <p:cNvSpPr/>
          <p:nvPr/>
        </p:nvSpPr>
        <p:spPr>
          <a:xfrm>
            <a:off x="6070352" y="3292624"/>
            <a:ext cx="216747" cy="65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5" name="Down Arrow 4"/>
          <p:cNvSpPr/>
          <p:nvPr/>
        </p:nvSpPr>
        <p:spPr>
          <a:xfrm>
            <a:off x="6070352" y="4516760"/>
            <a:ext cx="216747" cy="65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6" name="Down Arrow 5"/>
          <p:cNvSpPr/>
          <p:nvPr/>
        </p:nvSpPr>
        <p:spPr>
          <a:xfrm>
            <a:off x="6070352" y="5740896"/>
            <a:ext cx="216747" cy="65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xfrm>
            <a:off x="525736" y="1060376"/>
            <a:ext cx="9103360" cy="1625600"/>
          </a:xfrm>
          <a:noFill/>
          <a:ln>
            <a:miter lim="800000"/>
            <a:headEnd/>
            <a:tailEnd/>
          </a:ln>
        </p:spPr>
        <p:txBody>
          <a:bodyPr vert="horz" wrap="square" lIns="130046" tIns="65023" rIns="130046" bIns="65023" numCol="1" anchor="t" anchorCtr="0" compatLnSpc="1">
            <a:prstTxWarp prst="textNoShape">
              <a:avLst/>
            </a:prstTxWarp>
          </a:bodyPr>
          <a:lstStyle/>
          <a:p>
            <a:r>
              <a:rPr lang="nl-NL" sz="5100" dirty="0" smtClean="0"/>
              <a:t>Transfer of </a:t>
            </a:r>
            <a:r>
              <a:rPr lang="nl-NL" sz="5100" dirty="0" err="1" smtClean="0"/>
              <a:t>learning</a:t>
            </a:r>
            <a:endParaRPr lang="nl-NL" sz="5100" dirty="0" smtClean="0"/>
          </a:p>
        </p:txBody>
      </p:sp>
      <p:sp>
        <p:nvSpPr>
          <p:cNvPr id="5123" name="Text Placeholder 2"/>
          <p:cNvSpPr>
            <a:spLocks noGrp="1"/>
          </p:cNvSpPr>
          <p:nvPr>
            <p:ph type="body" sz="half" idx="1"/>
          </p:nvPr>
        </p:nvSpPr>
        <p:spPr bwMode="auto">
          <a:xfrm>
            <a:off x="669752" y="2477411"/>
            <a:ext cx="11612800" cy="6935893"/>
          </a:xfrm>
          <a:ln>
            <a:miter lim="800000"/>
            <a:headEnd/>
            <a:tailEnd/>
          </a:ln>
        </p:spPr>
        <p:txBody>
          <a:bodyPr vert="horz" wrap="square" lIns="130046" tIns="65023" rIns="130046" bIns="65023" numCol="1" anchor="t" anchorCtr="0" compatLnSpc="1">
            <a:prstTxWarp prst="textNoShape">
              <a:avLst/>
            </a:prstTxWarp>
          </a:bodyPr>
          <a:lstStyle/>
          <a:p>
            <a:pPr>
              <a:defRPr/>
            </a:pPr>
            <a:r>
              <a:rPr lang="nl-NL" sz="4000" dirty="0" smtClean="0"/>
              <a:t>Drie factoren:</a:t>
            </a:r>
          </a:p>
          <a:p>
            <a:pPr lvl="1">
              <a:defRPr/>
            </a:pPr>
            <a:r>
              <a:rPr lang="nl-NL" sz="3400" dirty="0" smtClean="0"/>
              <a:t>Ontwerp training</a:t>
            </a:r>
          </a:p>
          <a:p>
            <a:pPr lvl="1">
              <a:defRPr/>
            </a:pPr>
            <a:r>
              <a:rPr lang="nl-NL" sz="3400" dirty="0" smtClean="0"/>
              <a:t>Competenties en motivatie cursist</a:t>
            </a:r>
          </a:p>
          <a:p>
            <a:pPr lvl="1">
              <a:defRPr/>
            </a:pPr>
            <a:r>
              <a:rPr lang="nl-NL" sz="3400" dirty="0" smtClean="0"/>
              <a:t>Organisatieklimaat op de werkplek</a:t>
            </a:r>
          </a:p>
          <a:p>
            <a:pPr marL="406394" lvl="1">
              <a:buNone/>
              <a:defRPr/>
            </a:pPr>
            <a:r>
              <a:rPr lang="nl-NL" sz="2600" dirty="0" smtClean="0"/>
              <a:t>(Baldwin &amp; Ford 1988, </a:t>
            </a:r>
            <a:r>
              <a:rPr lang="nl-NL" sz="2600" dirty="0" err="1" smtClean="0"/>
              <a:t>Bunch</a:t>
            </a:r>
            <a:r>
              <a:rPr lang="nl-NL" sz="2600" dirty="0" smtClean="0"/>
              <a:t> 2007, Arthur et al. 2003)</a:t>
            </a:r>
          </a:p>
          <a:p>
            <a:pPr lvl="1">
              <a:buFontTx/>
              <a:buNone/>
              <a:defRPr/>
            </a:pPr>
            <a:endParaRPr lang="nl-NL" sz="3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3728" y="1494620"/>
            <a:ext cx="9103360" cy="1365956"/>
          </a:xfrm>
          <a:prstGeom prst="rect">
            <a:avLst/>
          </a:prstGeom>
          <a:noFill/>
          <a:ln>
            <a:miter lim="800000"/>
            <a:headEnd/>
            <a:tailEnd/>
          </a:ln>
        </p:spPr>
        <p:txBody>
          <a:bodyPr lIns="130046" tIns="65023" rIns="130046" bIns="65023"/>
          <a:lstStyle/>
          <a:p>
            <a:pPr eaLnBrk="0" hangingPunct="0">
              <a:defRPr/>
            </a:pPr>
            <a:r>
              <a:rPr lang="nl-NL" sz="5100" b="1" kern="0" dirty="0" smtClean="0">
                <a:solidFill>
                  <a:srgbClr val="1F1270"/>
                </a:solidFill>
                <a:latin typeface="+mj-lt"/>
                <a:ea typeface="+mj-ea"/>
                <a:cs typeface="+mj-cs"/>
              </a:rPr>
              <a:t>Overzicht</a:t>
            </a:r>
            <a:endParaRPr lang="nl-NL" sz="5100" b="1" kern="0" dirty="0">
              <a:solidFill>
                <a:srgbClr val="1F1270"/>
              </a:solidFill>
              <a:latin typeface="+mj-lt"/>
              <a:ea typeface="+mj-ea"/>
              <a:cs typeface="+mj-cs"/>
            </a:endParaRPr>
          </a:p>
        </p:txBody>
      </p:sp>
      <p:sp>
        <p:nvSpPr>
          <p:cNvPr id="3" name="Text Placeholder 2"/>
          <p:cNvSpPr txBox="1">
            <a:spLocks/>
          </p:cNvSpPr>
          <p:nvPr/>
        </p:nvSpPr>
        <p:spPr bwMode="auto">
          <a:xfrm flipH="1">
            <a:off x="525736" y="3148608"/>
            <a:ext cx="10585176" cy="5201920"/>
          </a:xfrm>
          <a:prstGeom prst="rect">
            <a:avLst/>
          </a:prstGeom>
          <a:noFill/>
          <a:ln w="9525">
            <a:noFill/>
            <a:miter lim="800000"/>
            <a:headEnd/>
            <a:tailEnd/>
          </a:ln>
        </p:spPr>
        <p:txBody>
          <a:bodyPr lIns="130046" tIns="65023" rIns="130046" bIns="65023"/>
          <a:lstStyle/>
          <a:p>
            <a:pPr marL="487672" indent="-487672" eaLnBrk="0" hangingPunct="0">
              <a:spcBef>
                <a:spcPct val="20000"/>
              </a:spcBef>
              <a:buFontTx/>
              <a:buChar char="•"/>
            </a:pPr>
            <a:r>
              <a:rPr lang="en-GB" sz="3400" dirty="0" err="1" smtClean="0"/>
              <a:t>Leiderschap</a:t>
            </a:r>
            <a:r>
              <a:rPr lang="en-GB" sz="3400" dirty="0" smtClean="0"/>
              <a:t> van </a:t>
            </a:r>
            <a:r>
              <a:rPr lang="en-GB" sz="3400" dirty="0" err="1" smtClean="0"/>
              <a:t>leraren</a:t>
            </a:r>
            <a:endParaRPr lang="en-GB" sz="3400" dirty="0"/>
          </a:p>
          <a:p>
            <a:pPr marL="487672" indent="-487672" eaLnBrk="0" hangingPunct="0">
              <a:spcBef>
                <a:spcPct val="20000"/>
              </a:spcBef>
              <a:buFontTx/>
              <a:buChar char="•"/>
            </a:pPr>
            <a:r>
              <a:rPr lang="en-GB" sz="3400" dirty="0" smtClean="0"/>
              <a:t>Masters </a:t>
            </a:r>
            <a:r>
              <a:rPr lang="en-GB" sz="3400" dirty="0" err="1" smtClean="0"/>
              <a:t>binnen</a:t>
            </a:r>
            <a:r>
              <a:rPr lang="en-GB" sz="3400" dirty="0" smtClean="0"/>
              <a:t> het Nova College</a:t>
            </a:r>
          </a:p>
          <a:p>
            <a:pPr marL="487672" indent="-487672" eaLnBrk="0" hangingPunct="0">
              <a:spcBef>
                <a:spcPct val="20000"/>
              </a:spcBef>
              <a:buFontTx/>
              <a:buChar char="•"/>
            </a:pPr>
            <a:r>
              <a:rPr lang="en-GB" sz="3400" dirty="0" err="1" smtClean="0"/>
              <a:t>Opbrengsten</a:t>
            </a:r>
            <a:r>
              <a:rPr lang="en-GB" sz="3400" dirty="0" smtClean="0"/>
              <a:t> </a:t>
            </a:r>
            <a:r>
              <a:rPr lang="en-GB" sz="3400" dirty="0" err="1" smtClean="0"/>
              <a:t>voor</a:t>
            </a:r>
            <a:r>
              <a:rPr lang="en-GB" sz="3400" dirty="0" smtClean="0"/>
              <a:t> het Nova College en ECBO</a:t>
            </a:r>
          </a:p>
          <a:p>
            <a:pPr marL="487672" indent="-487672" eaLnBrk="0" hangingPunct="0">
              <a:spcBef>
                <a:spcPct val="20000"/>
              </a:spcBef>
              <a:buFontTx/>
              <a:buChar char="•"/>
            </a:pPr>
            <a:r>
              <a:rPr lang="en-GB" sz="3400" dirty="0" err="1" smtClean="0"/>
              <a:t>Reflecties</a:t>
            </a:r>
            <a:r>
              <a:rPr lang="en-GB" sz="3400" dirty="0" smtClean="0"/>
              <a:t> op transfer en ‘boundary crossing’</a:t>
            </a:r>
            <a:endParaRPr lang="en-GB" sz="3400" dirty="0"/>
          </a:p>
          <a:p>
            <a:pPr marL="487672" indent="-487672" eaLnBrk="0" hangingPunct="0">
              <a:spcBef>
                <a:spcPct val="20000"/>
              </a:spcBef>
              <a:buFontTx/>
              <a:buChar char="•"/>
            </a:pPr>
            <a:r>
              <a:rPr lang="en-GB" sz="3400" dirty="0" err="1" smtClean="0"/>
              <a:t>Discussie</a:t>
            </a:r>
            <a:endParaRPr lang="en-GB" sz="3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351368" y="1234976"/>
            <a:ext cx="9103360" cy="1625600"/>
          </a:xfrm>
          <a:noFill/>
          <a:ln>
            <a:miter lim="800000"/>
            <a:headEnd/>
            <a:tailEnd/>
          </a:ln>
        </p:spPr>
        <p:txBody>
          <a:bodyPr vert="horz" wrap="square" lIns="130046" tIns="65023" rIns="130046" bIns="65023" numCol="1" anchor="t" anchorCtr="0" compatLnSpc="1">
            <a:prstTxWarp prst="textNoShape">
              <a:avLst/>
            </a:prstTxWarp>
          </a:bodyPr>
          <a:lstStyle/>
          <a:p>
            <a:r>
              <a:rPr lang="nl-NL" sz="5100" dirty="0" err="1" smtClean="0"/>
              <a:t>Organizational</a:t>
            </a:r>
            <a:r>
              <a:rPr lang="nl-NL" sz="5100" dirty="0" smtClean="0"/>
              <a:t> transfer </a:t>
            </a:r>
            <a:r>
              <a:rPr lang="nl-NL" sz="5100" dirty="0" err="1" smtClean="0"/>
              <a:t>climate</a:t>
            </a:r>
            <a:endParaRPr lang="nl-NL" sz="5100" dirty="0" smtClean="0"/>
          </a:p>
        </p:txBody>
      </p:sp>
      <p:sp>
        <p:nvSpPr>
          <p:cNvPr id="23554" name="Text Placeholder 2"/>
          <p:cNvSpPr>
            <a:spLocks noGrp="1"/>
          </p:cNvSpPr>
          <p:nvPr>
            <p:ph type="body" sz="half" idx="1"/>
          </p:nvPr>
        </p:nvSpPr>
        <p:spPr bwMode="auto">
          <a:xfrm>
            <a:off x="453728" y="2402512"/>
            <a:ext cx="11828824" cy="7802880"/>
          </a:xfrm>
          <a:noFill/>
          <a:ln>
            <a:miter lim="800000"/>
            <a:headEnd/>
            <a:tailEnd/>
          </a:ln>
        </p:spPr>
        <p:txBody>
          <a:bodyPr vert="horz" wrap="square" lIns="130046" tIns="65023" rIns="130046" bIns="65023" numCol="1" anchor="t" anchorCtr="0" compatLnSpc="1">
            <a:prstTxWarp prst="textNoShape">
              <a:avLst/>
            </a:prstTxWarp>
          </a:bodyPr>
          <a:lstStyle/>
          <a:p>
            <a:r>
              <a:rPr lang="nl-NL" dirty="0" smtClean="0"/>
              <a:t>Strategische inbedding (</a:t>
            </a:r>
            <a:r>
              <a:rPr lang="nl-NL" dirty="0" err="1" smtClean="0"/>
              <a:t>alignment</a:t>
            </a:r>
            <a:r>
              <a:rPr lang="nl-NL" dirty="0" smtClean="0"/>
              <a:t>)</a:t>
            </a:r>
          </a:p>
          <a:p>
            <a:r>
              <a:rPr lang="nl-NL" dirty="0" smtClean="0"/>
              <a:t>Prikkels om toe te passen</a:t>
            </a:r>
          </a:p>
          <a:p>
            <a:pPr lvl="1"/>
            <a:r>
              <a:rPr lang="nl-NL" sz="2600" dirty="0" smtClean="0"/>
              <a:t>Werkroutines, erkenning/beloning, </a:t>
            </a:r>
            <a:r>
              <a:rPr lang="nl-NL" sz="2600" dirty="0" err="1" smtClean="0"/>
              <a:t>accountability</a:t>
            </a:r>
            <a:endParaRPr lang="nl-NL" sz="2600" dirty="0" smtClean="0"/>
          </a:p>
          <a:p>
            <a:r>
              <a:rPr lang="nl-NL" dirty="0" smtClean="0"/>
              <a:t>Mogelijkheden om toe te passen</a:t>
            </a:r>
          </a:p>
          <a:p>
            <a:pPr lvl="1"/>
            <a:r>
              <a:rPr lang="nl-NL" sz="2600" dirty="0" smtClean="0"/>
              <a:t>Werkdruk</a:t>
            </a:r>
          </a:p>
          <a:p>
            <a:pPr lvl="1"/>
            <a:r>
              <a:rPr lang="nl-NL" sz="2600" dirty="0" smtClean="0"/>
              <a:t>Autonomie</a:t>
            </a:r>
          </a:p>
          <a:p>
            <a:pPr lvl="1"/>
            <a:r>
              <a:rPr lang="nl-NL" sz="2600" dirty="0" smtClean="0"/>
              <a:t>Tijdsinterval</a:t>
            </a:r>
          </a:p>
          <a:p>
            <a:r>
              <a:rPr lang="nl-NL" dirty="0" smtClean="0"/>
              <a:t>Ondersteuning en feedback van leidinggevenden</a:t>
            </a:r>
          </a:p>
          <a:p>
            <a:pPr lvl="1"/>
            <a:r>
              <a:rPr lang="nl-NL" sz="2600" dirty="0" smtClean="0"/>
              <a:t>Verwachtingen, feedback, betrokkenheid, ondersteuning</a:t>
            </a:r>
          </a:p>
          <a:p>
            <a:r>
              <a:rPr lang="nl-NL" dirty="0" smtClean="0"/>
              <a:t>Ondersteuning en feedback door collega’s</a:t>
            </a:r>
          </a:p>
          <a:p>
            <a:r>
              <a:rPr lang="nl-NL" dirty="0" smtClean="0"/>
              <a:t>Culturele inbedding</a:t>
            </a:r>
          </a:p>
          <a:p>
            <a:pPr lvl="1"/>
            <a:r>
              <a:rPr lang="nl-NL" sz="2600" dirty="0" smtClean="0"/>
              <a:t>Vrijwillig/vrijblijvend?</a:t>
            </a:r>
          </a:p>
          <a:p>
            <a:pPr lvl="1"/>
            <a:r>
              <a:rPr lang="nl-NL" sz="2600" dirty="0" smtClean="0"/>
              <a:t>Leren is lust of last/kostenpost of investering voor de organisatie?</a:t>
            </a:r>
          </a:p>
          <a:p>
            <a:pPr>
              <a:buFontTx/>
              <a:buNone/>
            </a:pPr>
            <a:r>
              <a:rPr lang="en-GB" sz="1700" dirty="0" smtClean="0"/>
              <a:t>(</a:t>
            </a:r>
            <a:r>
              <a:rPr lang="en-GB" sz="1700" dirty="0" err="1" smtClean="0"/>
              <a:t>Rouiller</a:t>
            </a:r>
            <a:r>
              <a:rPr lang="en-GB" sz="1700" dirty="0" smtClean="0"/>
              <a:t> and Goldstein 1993; Burke and Hutchins 2007; Baldwin and Ford 1988; Clarke 2002; Tracey and </a:t>
            </a:r>
            <a:r>
              <a:rPr lang="en-GB" sz="1700" dirty="0" err="1" smtClean="0"/>
              <a:t>Tews</a:t>
            </a:r>
            <a:r>
              <a:rPr lang="en-GB" sz="1700" dirty="0" smtClean="0"/>
              <a:t> 2005; Holton III, Bates, and </a:t>
            </a:r>
            <a:r>
              <a:rPr lang="en-GB" sz="1700" dirty="0" err="1" smtClean="0"/>
              <a:t>Ruona</a:t>
            </a:r>
            <a:r>
              <a:rPr lang="en-GB" sz="1700" dirty="0" smtClean="0"/>
              <a:t> 2000) </a:t>
            </a:r>
          </a:p>
          <a:p>
            <a:pPr>
              <a:buFontTx/>
              <a:buNone/>
            </a:pPr>
            <a:endParaRPr lang="nl-NL"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Gescheiden</a:t>
            </a:r>
            <a:r>
              <a:rPr lang="en-US" dirty="0" smtClean="0"/>
              <a:t> </a:t>
            </a:r>
            <a:r>
              <a:rPr lang="en-US" dirty="0" err="1" smtClean="0"/>
              <a:t>systemen</a:t>
            </a:r>
            <a:endParaRPr lang="en-US" dirty="0"/>
          </a:p>
        </p:txBody>
      </p:sp>
      <p:sp>
        <p:nvSpPr>
          <p:cNvPr id="6" name="Isosceles Triangle 5"/>
          <p:cNvSpPr/>
          <p:nvPr/>
        </p:nvSpPr>
        <p:spPr>
          <a:xfrm>
            <a:off x="1582363" y="3432769"/>
            <a:ext cx="3814741" cy="3142827"/>
          </a:xfrm>
          <a:prstGeom prst="triangle">
            <a:avLst/>
          </a:prstGeom>
          <a:gradFill>
            <a:gsLst>
              <a:gs pos="0">
                <a:schemeClr val="tx2">
                  <a:lumMod val="20000"/>
                  <a:lumOff val="80000"/>
                </a:schemeClr>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endParaRPr lang="en-US"/>
          </a:p>
        </p:txBody>
      </p:sp>
      <p:sp>
        <p:nvSpPr>
          <p:cNvPr id="7" name="Isosceles Triangle 6"/>
          <p:cNvSpPr/>
          <p:nvPr/>
        </p:nvSpPr>
        <p:spPr>
          <a:xfrm>
            <a:off x="6223473" y="3432769"/>
            <a:ext cx="3814741" cy="3142827"/>
          </a:xfrm>
          <a:prstGeom prst="triangle">
            <a:avLst/>
          </a:prstGeom>
          <a:gradFill>
            <a:gsLst>
              <a:gs pos="0">
                <a:schemeClr val="tx2">
                  <a:lumMod val="20000"/>
                  <a:lumOff val="80000"/>
                </a:schemeClr>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endParaRPr lang="en-US"/>
          </a:p>
        </p:txBody>
      </p:sp>
      <p:sp>
        <p:nvSpPr>
          <p:cNvPr id="8" name="TextBox 7"/>
          <p:cNvSpPr txBox="1"/>
          <p:nvPr/>
        </p:nvSpPr>
        <p:spPr>
          <a:xfrm>
            <a:off x="2059400" y="5551483"/>
            <a:ext cx="2758409" cy="500642"/>
          </a:xfrm>
          <a:prstGeom prst="rect">
            <a:avLst/>
          </a:prstGeom>
          <a:noFill/>
        </p:spPr>
        <p:txBody>
          <a:bodyPr wrap="square" lIns="130039" tIns="65020" rIns="130039" bIns="65020" rtlCol="0">
            <a:spAutoFit/>
          </a:bodyPr>
          <a:lstStyle/>
          <a:p>
            <a:pPr algn="ctr"/>
            <a:r>
              <a:rPr lang="en-US" dirty="0" err="1" smtClean="0"/>
              <a:t>Schoolsysteem</a:t>
            </a:r>
            <a:endParaRPr lang="en-US" dirty="0" smtClean="0"/>
          </a:p>
        </p:txBody>
      </p:sp>
      <p:sp>
        <p:nvSpPr>
          <p:cNvPr id="9" name="TextBox 8"/>
          <p:cNvSpPr txBox="1"/>
          <p:nvPr/>
        </p:nvSpPr>
        <p:spPr>
          <a:xfrm>
            <a:off x="6790432" y="5551483"/>
            <a:ext cx="2665469" cy="500642"/>
          </a:xfrm>
          <a:prstGeom prst="rect">
            <a:avLst/>
          </a:prstGeom>
          <a:noFill/>
        </p:spPr>
        <p:txBody>
          <a:bodyPr wrap="square" lIns="130039" tIns="65020" rIns="130039" bIns="65020" rtlCol="0">
            <a:spAutoFit/>
          </a:bodyPr>
          <a:lstStyle/>
          <a:p>
            <a:pPr algn="ctr"/>
            <a:r>
              <a:rPr lang="en-US" dirty="0" err="1" smtClean="0"/>
              <a:t>Opleidingssysteem</a:t>
            </a:r>
            <a:endParaRPr lang="en-US" dirty="0" smtClean="0"/>
          </a:p>
        </p:txBody>
      </p:sp>
      <p:sp>
        <p:nvSpPr>
          <p:cNvPr id="10" name="TextBox 9"/>
          <p:cNvSpPr txBox="1"/>
          <p:nvPr/>
        </p:nvSpPr>
        <p:spPr>
          <a:xfrm>
            <a:off x="5547494" y="3647169"/>
            <a:ext cx="533922" cy="831674"/>
          </a:xfrm>
          <a:prstGeom prst="rect">
            <a:avLst/>
          </a:prstGeom>
          <a:noFill/>
        </p:spPr>
        <p:txBody>
          <a:bodyPr wrap="none" lIns="130039" tIns="65020" rIns="130039" bIns="65020" rtlCol="0">
            <a:spAutoFit/>
          </a:bodyPr>
          <a:lstStyle/>
          <a:p>
            <a:r>
              <a:rPr lang="en-US" sz="4600" b="1" dirty="0"/>
              <a:t>?</a:t>
            </a:r>
          </a:p>
        </p:txBody>
      </p:sp>
      <p:sp>
        <p:nvSpPr>
          <p:cNvPr id="15" name="Arc 14"/>
          <p:cNvSpPr/>
          <p:nvPr/>
        </p:nvSpPr>
        <p:spPr>
          <a:xfrm rot="18721925">
            <a:off x="4172149" y="3554461"/>
            <a:ext cx="3355184" cy="3441916"/>
          </a:xfrm>
          <a:prstGeom prst="arc">
            <a:avLst>
              <a:gd name="adj1" fmla="val 16200000"/>
              <a:gd name="adj2" fmla="val 268408"/>
            </a:avLst>
          </a:prstGeom>
          <a:ln>
            <a:headEnd type="arrow" w="lg" len="lg"/>
            <a:tailEnd type="arrow" w="lg" len="lg"/>
          </a:ln>
        </p:spPr>
        <p:style>
          <a:lnRef idx="2">
            <a:schemeClr val="accent1"/>
          </a:lnRef>
          <a:fillRef idx="0">
            <a:schemeClr val="accent1"/>
          </a:fillRef>
          <a:effectRef idx="1">
            <a:schemeClr val="accent1"/>
          </a:effectRef>
          <a:fontRef idx="minor">
            <a:schemeClr val="tx1"/>
          </a:fontRef>
        </p:style>
        <p:txBody>
          <a:bodyPr lIns="130046" tIns="65023" rIns="130046" bIns="65023" rtlCol="0" anchor="ctr"/>
          <a:lstStyle/>
          <a:p>
            <a:pPr algn="ctr"/>
            <a:endParaRPr lang="en-US"/>
          </a:p>
        </p:txBody>
      </p:sp>
      <p:sp>
        <p:nvSpPr>
          <p:cNvPr id="17" name="Text Placeholder 2"/>
          <p:cNvSpPr txBox="1">
            <a:spLocks/>
          </p:cNvSpPr>
          <p:nvPr/>
        </p:nvSpPr>
        <p:spPr>
          <a:xfrm>
            <a:off x="2511273" y="6905998"/>
            <a:ext cx="6879876" cy="767748"/>
          </a:xfrm>
          <a:prstGeom prst="rect">
            <a:avLst/>
          </a:prstGeom>
        </p:spPr>
        <p:txBody>
          <a:bodyPr vert="horz" lIns="130046" tIns="65023" rIns="130046" bIns="65023" rtlCol="0">
            <a:normAutofit/>
          </a:bodyPr>
          <a:lstStyle/>
          <a:p>
            <a:pPr marL="487672" indent="-487672" defTabSz="650230" fontAlgn="auto">
              <a:spcBef>
                <a:spcPct val="20000"/>
              </a:spcBef>
              <a:spcAft>
                <a:spcPts val="0"/>
              </a:spcAft>
              <a:defRPr/>
            </a:pPr>
            <a:r>
              <a:rPr lang="en-US" sz="3400" dirty="0">
                <a:solidFill>
                  <a:schemeClr val="tx1"/>
                </a:solidFill>
                <a:latin typeface="Arial"/>
                <a:ea typeface="+mn-ea"/>
                <a:cs typeface="Arial"/>
              </a:rPr>
              <a:t>Boundaries en boundary crossers</a:t>
            </a:r>
          </a:p>
        </p:txBody>
      </p:sp>
    </p:spTree>
    <p:extLst>
      <p:ext uri="{BB962C8B-B14F-4D97-AF65-F5344CB8AC3E}">
        <p14:creationId xmlns="" xmlns:p14="http://schemas.microsoft.com/office/powerpoint/2010/main" val="35241780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Boundary crossing en expansive learning</a:t>
            </a:r>
            <a:endParaRPr lang="en-US" dirty="0"/>
          </a:p>
        </p:txBody>
      </p:sp>
      <p:sp>
        <p:nvSpPr>
          <p:cNvPr id="6" name="Isosceles Triangle 5"/>
          <p:cNvSpPr/>
          <p:nvPr/>
        </p:nvSpPr>
        <p:spPr>
          <a:xfrm>
            <a:off x="1582363" y="4956303"/>
            <a:ext cx="3814741" cy="3142827"/>
          </a:xfrm>
          <a:prstGeom prst="triangle">
            <a:avLst/>
          </a:prstGeom>
          <a:gradFill>
            <a:gsLst>
              <a:gs pos="0">
                <a:schemeClr val="tx2">
                  <a:lumMod val="20000"/>
                  <a:lumOff val="80000"/>
                </a:schemeClr>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endParaRPr lang="en-US"/>
          </a:p>
        </p:txBody>
      </p:sp>
      <p:sp>
        <p:nvSpPr>
          <p:cNvPr id="7" name="Isosceles Triangle 6"/>
          <p:cNvSpPr/>
          <p:nvPr/>
        </p:nvSpPr>
        <p:spPr>
          <a:xfrm>
            <a:off x="6223473" y="4956303"/>
            <a:ext cx="3814741" cy="3142827"/>
          </a:xfrm>
          <a:prstGeom prst="triangle">
            <a:avLst/>
          </a:prstGeom>
          <a:gradFill>
            <a:gsLst>
              <a:gs pos="0">
                <a:schemeClr val="tx2">
                  <a:lumMod val="20000"/>
                  <a:lumOff val="80000"/>
                </a:schemeClr>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endParaRPr lang="en-US"/>
          </a:p>
        </p:txBody>
      </p:sp>
      <p:sp>
        <p:nvSpPr>
          <p:cNvPr id="8" name="TextBox 7"/>
          <p:cNvSpPr txBox="1"/>
          <p:nvPr/>
        </p:nvSpPr>
        <p:spPr>
          <a:xfrm>
            <a:off x="2059400" y="7075017"/>
            <a:ext cx="2758409" cy="500642"/>
          </a:xfrm>
          <a:prstGeom prst="rect">
            <a:avLst/>
          </a:prstGeom>
          <a:noFill/>
        </p:spPr>
        <p:txBody>
          <a:bodyPr wrap="square" lIns="130039" tIns="65020" rIns="130039" bIns="65020" rtlCol="0">
            <a:spAutoFit/>
          </a:bodyPr>
          <a:lstStyle/>
          <a:p>
            <a:pPr algn="ctr"/>
            <a:r>
              <a:rPr lang="en-US" dirty="0" err="1" smtClean="0"/>
              <a:t>Schoolsysteem</a:t>
            </a:r>
            <a:endParaRPr lang="en-US" dirty="0" smtClean="0"/>
          </a:p>
        </p:txBody>
      </p:sp>
      <p:sp>
        <p:nvSpPr>
          <p:cNvPr id="9" name="TextBox 8"/>
          <p:cNvSpPr txBox="1"/>
          <p:nvPr/>
        </p:nvSpPr>
        <p:spPr>
          <a:xfrm>
            <a:off x="6790433" y="7075017"/>
            <a:ext cx="2600716" cy="500642"/>
          </a:xfrm>
          <a:prstGeom prst="rect">
            <a:avLst/>
          </a:prstGeom>
          <a:noFill/>
        </p:spPr>
        <p:txBody>
          <a:bodyPr wrap="square" lIns="130039" tIns="65020" rIns="130039" bIns="65020" rtlCol="0">
            <a:spAutoFit/>
          </a:bodyPr>
          <a:lstStyle/>
          <a:p>
            <a:pPr algn="ctr"/>
            <a:r>
              <a:rPr lang="en-US" dirty="0" err="1" smtClean="0"/>
              <a:t>Opleidingssysteem</a:t>
            </a:r>
            <a:endParaRPr lang="en-US" dirty="0" smtClean="0"/>
          </a:p>
        </p:txBody>
      </p:sp>
      <p:sp>
        <p:nvSpPr>
          <p:cNvPr id="2" name="Rechthoek 1"/>
          <p:cNvSpPr/>
          <p:nvPr/>
        </p:nvSpPr>
        <p:spPr bwMode="auto">
          <a:xfrm>
            <a:off x="4486176" y="3508648"/>
            <a:ext cx="2736304" cy="2736304"/>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2400" b="0" i="0" u="none" strike="noStrike" cap="none" normalizeH="0" baseline="0" dirty="0" err="1" smtClean="0">
                <a:ln>
                  <a:noFill/>
                </a:ln>
                <a:solidFill>
                  <a:srgbClr val="000000"/>
                </a:solidFill>
                <a:effectLst/>
                <a:latin typeface="Calibri" charset="0"/>
                <a:ea typeface="ヒラギノ角ゴ ProN W3" charset="0"/>
                <a:cs typeface="ヒラギノ角ゴ ProN W3" charset="0"/>
                <a:sym typeface="Calibri" charset="0"/>
              </a:rPr>
              <a:t>Boundary</a:t>
            </a:r>
            <a:r>
              <a:rPr kumimoji="0" lang="nl-NL" sz="24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rPr>
              <a:t> zone</a:t>
            </a:r>
          </a:p>
        </p:txBody>
      </p:sp>
      <p:sp>
        <p:nvSpPr>
          <p:cNvPr id="15" name="Arc 14"/>
          <p:cNvSpPr/>
          <p:nvPr/>
        </p:nvSpPr>
        <p:spPr>
          <a:xfrm rot="18721925">
            <a:off x="4172149" y="5077995"/>
            <a:ext cx="3355184" cy="3441916"/>
          </a:xfrm>
          <a:prstGeom prst="arc">
            <a:avLst>
              <a:gd name="adj1" fmla="val 16200000"/>
              <a:gd name="adj2" fmla="val 268408"/>
            </a:avLst>
          </a:prstGeom>
          <a:ln>
            <a:headEnd type="arrow" w="lg" len="lg"/>
            <a:tailEnd type="arrow" w="lg" len="lg"/>
          </a:ln>
        </p:spPr>
        <p:style>
          <a:lnRef idx="2">
            <a:schemeClr val="accent1"/>
          </a:lnRef>
          <a:fillRef idx="0">
            <a:schemeClr val="accent1"/>
          </a:fillRef>
          <a:effectRef idx="1">
            <a:schemeClr val="accent1"/>
          </a:effectRef>
          <a:fontRef idx="minor">
            <a:schemeClr val="tx1"/>
          </a:fontRef>
        </p:style>
        <p:txBody>
          <a:bodyPr lIns="130046" tIns="65023" rIns="130046" bIns="65023" rtlCol="0" anchor="ctr"/>
          <a:lstStyle/>
          <a:p>
            <a:pPr algn="ctr"/>
            <a:endParaRPr lang="en-US"/>
          </a:p>
        </p:txBody>
      </p:sp>
      <p:sp>
        <p:nvSpPr>
          <p:cNvPr id="3" name="Trapezium 2"/>
          <p:cNvSpPr/>
          <p:nvPr/>
        </p:nvSpPr>
        <p:spPr bwMode="auto">
          <a:xfrm>
            <a:off x="4625605" y="4092207"/>
            <a:ext cx="1372739" cy="864096"/>
          </a:xfrm>
          <a:prstGeom prst="trapezoid">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dirty="0" err="1" smtClean="0">
                <a:ln>
                  <a:noFill/>
                </a:ln>
                <a:solidFill>
                  <a:schemeClr val="bg1"/>
                </a:solidFill>
                <a:effectLst/>
                <a:latin typeface="Calibri" charset="0"/>
                <a:ea typeface="ヒラギノ角ゴ ProN W3" charset="0"/>
                <a:cs typeface="ヒラギノ角ゴ ProN W3" charset="0"/>
                <a:sym typeface="Calibri" charset="0"/>
              </a:rPr>
              <a:t>Boundary</a:t>
            </a:r>
            <a:r>
              <a:rPr kumimoji="0" lang="nl-NL" sz="1800" b="0" i="0" u="none" strike="noStrike" cap="none" normalizeH="0" baseline="0" dirty="0" smtClean="0">
                <a:ln>
                  <a:noFill/>
                </a:ln>
                <a:solidFill>
                  <a:schemeClr val="bg1"/>
                </a:solidFill>
                <a:effectLst/>
                <a:latin typeface="Calibri" charset="0"/>
                <a:ea typeface="ヒラギノ角ゴ ProN W3" charset="0"/>
                <a:cs typeface="ヒラギノ角ゴ ProN W3" charset="0"/>
                <a:sym typeface="Calibri" charset="0"/>
              </a:rPr>
              <a:t> objecten</a:t>
            </a:r>
          </a:p>
        </p:txBody>
      </p:sp>
      <p:sp>
        <p:nvSpPr>
          <p:cNvPr id="12" name="Trapezium 11"/>
          <p:cNvSpPr/>
          <p:nvPr/>
        </p:nvSpPr>
        <p:spPr bwMode="auto">
          <a:xfrm>
            <a:off x="5129661" y="5308848"/>
            <a:ext cx="1372739" cy="864096"/>
          </a:xfrm>
          <a:prstGeom prst="trapezoid">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dirty="0" err="1" smtClean="0">
                <a:ln>
                  <a:noFill/>
                </a:ln>
                <a:solidFill>
                  <a:schemeClr val="bg1"/>
                </a:solidFill>
                <a:effectLst/>
                <a:latin typeface="Calibri" charset="0"/>
                <a:ea typeface="ヒラギノ角ゴ ProN W3" charset="0"/>
                <a:cs typeface="ヒラギノ角ゴ ProN W3" charset="0"/>
                <a:sym typeface="Calibri" charset="0"/>
              </a:rPr>
              <a:t>Boundary</a:t>
            </a:r>
            <a:r>
              <a:rPr kumimoji="0" lang="nl-NL" sz="1800" b="0" i="0" u="none" strike="noStrike" cap="none" normalizeH="0" baseline="0" dirty="0" smtClean="0">
                <a:ln>
                  <a:noFill/>
                </a:ln>
                <a:solidFill>
                  <a:schemeClr val="bg1"/>
                </a:solidFill>
                <a:effectLst/>
                <a:latin typeface="Calibri" charset="0"/>
                <a:ea typeface="ヒラギノ角ゴ ProN W3" charset="0"/>
                <a:cs typeface="ヒラギノ角ゴ ProN W3" charset="0"/>
                <a:sym typeface="Calibri" charset="0"/>
              </a:rPr>
              <a:t> objecten</a:t>
            </a:r>
          </a:p>
        </p:txBody>
      </p:sp>
      <p:sp>
        <p:nvSpPr>
          <p:cNvPr id="5" name="Tekstvak 4"/>
          <p:cNvSpPr txBox="1"/>
          <p:nvPr/>
        </p:nvSpPr>
        <p:spPr>
          <a:xfrm>
            <a:off x="4198144" y="2779857"/>
            <a:ext cx="3285643" cy="584775"/>
          </a:xfrm>
          <a:prstGeom prst="rect">
            <a:avLst/>
          </a:prstGeom>
          <a:noFill/>
        </p:spPr>
        <p:txBody>
          <a:bodyPr wrap="none" rtlCol="0">
            <a:spAutoFit/>
          </a:bodyPr>
          <a:lstStyle/>
          <a:p>
            <a:r>
              <a:rPr lang="nl-NL" sz="3200" dirty="0" err="1" smtClean="0"/>
              <a:t>Expansive</a:t>
            </a:r>
            <a:r>
              <a:rPr lang="nl-NL" sz="3200" dirty="0" smtClean="0"/>
              <a:t> </a:t>
            </a:r>
            <a:r>
              <a:rPr lang="nl-NL" sz="3200" dirty="0" err="1" smtClean="0"/>
              <a:t>learning</a:t>
            </a:r>
            <a:endParaRPr lang="nl-NL" sz="3200" dirty="0"/>
          </a:p>
        </p:txBody>
      </p:sp>
      <p:sp>
        <p:nvSpPr>
          <p:cNvPr id="11" name="Bliksemflits 10"/>
          <p:cNvSpPr/>
          <p:nvPr/>
        </p:nvSpPr>
        <p:spPr bwMode="auto">
          <a:xfrm>
            <a:off x="7438504" y="3364632"/>
            <a:ext cx="692339" cy="1512168"/>
          </a:xfrm>
          <a:prstGeom prst="lightningBolt">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endParaRPr>
          </a:p>
        </p:txBody>
      </p:sp>
      <p:sp>
        <p:nvSpPr>
          <p:cNvPr id="16" name="Bliksemflits 15"/>
          <p:cNvSpPr/>
          <p:nvPr/>
        </p:nvSpPr>
        <p:spPr bwMode="auto">
          <a:xfrm flipH="1">
            <a:off x="3489733" y="3364632"/>
            <a:ext cx="692339" cy="1512168"/>
          </a:xfrm>
          <a:prstGeom prst="lightningBolt">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endParaRPr>
          </a:p>
        </p:txBody>
      </p:sp>
      <p:sp>
        <p:nvSpPr>
          <p:cNvPr id="13" name="Tekstvak 12"/>
          <p:cNvSpPr txBox="1"/>
          <p:nvPr/>
        </p:nvSpPr>
        <p:spPr>
          <a:xfrm>
            <a:off x="957784" y="8477200"/>
            <a:ext cx="10153128" cy="1200329"/>
          </a:xfrm>
          <a:prstGeom prst="rect">
            <a:avLst/>
          </a:prstGeom>
          <a:noFill/>
        </p:spPr>
        <p:txBody>
          <a:bodyPr wrap="square" rtlCol="0">
            <a:spAutoFit/>
          </a:bodyPr>
          <a:lstStyle/>
          <a:p>
            <a:pPr algn="ctr"/>
            <a:r>
              <a:rPr lang="nl-NL" dirty="0" err="1" smtClean="0"/>
              <a:t>Boundary</a:t>
            </a:r>
            <a:r>
              <a:rPr lang="nl-NL" dirty="0" smtClean="0"/>
              <a:t> object: mogelijkheid voor betekenisvolle dialoog tussen stakeholders uit verschillende activiteitssystemen, wat leidt tot expansief leren binnen beide activiteitssystemen</a:t>
            </a:r>
            <a:endParaRPr lang="nl-NL" dirty="0"/>
          </a:p>
        </p:txBody>
      </p:sp>
    </p:spTree>
    <p:extLst>
      <p:ext uri="{BB962C8B-B14F-4D97-AF65-F5344CB8AC3E}">
        <p14:creationId xmlns="" xmlns:p14="http://schemas.microsoft.com/office/powerpoint/2010/main" val="1532284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P spid="5" grpId="0"/>
      <p:bldP spid="11" grpId="0" animBg="1"/>
      <p:bldP spid="16"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29" y="1204392"/>
            <a:ext cx="9103360" cy="1625600"/>
          </a:xfrm>
        </p:spPr>
        <p:txBody>
          <a:bodyPr/>
          <a:lstStyle/>
          <a:p>
            <a:r>
              <a:rPr lang="en-US" sz="5100" dirty="0" err="1"/>
              <a:t>Gescheiden</a:t>
            </a:r>
            <a:r>
              <a:rPr lang="en-US" sz="5100" dirty="0"/>
              <a:t> </a:t>
            </a:r>
            <a:r>
              <a:rPr lang="en-US" sz="5100" dirty="0" err="1"/>
              <a:t>systemen</a:t>
            </a:r>
            <a:endParaRPr lang="en-US" sz="5100" dirty="0"/>
          </a:p>
        </p:txBody>
      </p:sp>
      <p:sp>
        <p:nvSpPr>
          <p:cNvPr id="6" name="Isosceles Triangle 5"/>
          <p:cNvSpPr/>
          <p:nvPr/>
        </p:nvSpPr>
        <p:spPr>
          <a:xfrm>
            <a:off x="1582363" y="3432769"/>
            <a:ext cx="3814741" cy="3142827"/>
          </a:xfrm>
          <a:prstGeom prst="triangle">
            <a:avLst/>
          </a:prstGeom>
          <a:gradFill>
            <a:gsLst>
              <a:gs pos="0">
                <a:schemeClr val="tx2">
                  <a:lumMod val="20000"/>
                  <a:lumOff val="80000"/>
                </a:schemeClr>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endParaRPr lang="en-US"/>
          </a:p>
        </p:txBody>
      </p:sp>
      <p:sp>
        <p:nvSpPr>
          <p:cNvPr id="7" name="Isosceles Triangle 6"/>
          <p:cNvSpPr/>
          <p:nvPr/>
        </p:nvSpPr>
        <p:spPr>
          <a:xfrm>
            <a:off x="6223473" y="3432769"/>
            <a:ext cx="3814741" cy="3142827"/>
          </a:xfrm>
          <a:prstGeom prst="triangle">
            <a:avLst/>
          </a:prstGeom>
          <a:gradFill>
            <a:gsLst>
              <a:gs pos="0">
                <a:schemeClr val="tx2">
                  <a:lumMod val="20000"/>
                  <a:lumOff val="80000"/>
                </a:schemeClr>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pPr algn="ctr"/>
            <a:endParaRPr lang="en-US"/>
          </a:p>
        </p:txBody>
      </p:sp>
      <p:sp>
        <p:nvSpPr>
          <p:cNvPr id="8" name="TextBox 7"/>
          <p:cNvSpPr txBox="1"/>
          <p:nvPr/>
        </p:nvSpPr>
        <p:spPr>
          <a:xfrm>
            <a:off x="2059400" y="5551483"/>
            <a:ext cx="2758409" cy="500642"/>
          </a:xfrm>
          <a:prstGeom prst="rect">
            <a:avLst/>
          </a:prstGeom>
          <a:noFill/>
        </p:spPr>
        <p:txBody>
          <a:bodyPr wrap="square" lIns="130039" tIns="65020" rIns="130039" bIns="65020" rtlCol="0">
            <a:spAutoFit/>
          </a:bodyPr>
          <a:lstStyle/>
          <a:p>
            <a:pPr algn="ctr"/>
            <a:r>
              <a:rPr lang="en-US" dirty="0" err="1" smtClean="0"/>
              <a:t>Schoolsysteem</a:t>
            </a:r>
            <a:endParaRPr lang="en-US" dirty="0" smtClean="0"/>
          </a:p>
        </p:txBody>
      </p:sp>
      <p:sp>
        <p:nvSpPr>
          <p:cNvPr id="9" name="TextBox 8"/>
          <p:cNvSpPr txBox="1"/>
          <p:nvPr/>
        </p:nvSpPr>
        <p:spPr>
          <a:xfrm>
            <a:off x="6841351" y="5551483"/>
            <a:ext cx="2757393" cy="500642"/>
          </a:xfrm>
          <a:prstGeom prst="rect">
            <a:avLst/>
          </a:prstGeom>
          <a:noFill/>
        </p:spPr>
        <p:txBody>
          <a:bodyPr wrap="square" lIns="130039" tIns="65020" rIns="130039" bIns="65020" rtlCol="0">
            <a:spAutoFit/>
          </a:bodyPr>
          <a:lstStyle/>
          <a:p>
            <a:pPr algn="ctr"/>
            <a:r>
              <a:rPr lang="en-US" dirty="0" err="1" smtClean="0"/>
              <a:t>Opleidingssysteem</a:t>
            </a:r>
            <a:endParaRPr lang="en-US" dirty="0" smtClean="0"/>
          </a:p>
        </p:txBody>
      </p:sp>
      <p:sp>
        <p:nvSpPr>
          <p:cNvPr id="15" name="TextBox 14"/>
          <p:cNvSpPr txBox="1"/>
          <p:nvPr/>
        </p:nvSpPr>
        <p:spPr>
          <a:xfrm>
            <a:off x="5547494" y="4063006"/>
            <a:ext cx="454992" cy="839202"/>
          </a:xfrm>
          <a:prstGeom prst="rect">
            <a:avLst/>
          </a:prstGeom>
          <a:noFill/>
        </p:spPr>
        <p:txBody>
          <a:bodyPr wrap="none" lIns="130039" tIns="65020" rIns="130039" bIns="65020" rtlCol="0">
            <a:spAutoFit/>
          </a:bodyPr>
          <a:lstStyle/>
          <a:p>
            <a:r>
              <a:rPr lang="en-US" sz="4600" b="1" dirty="0"/>
              <a:t>!</a:t>
            </a:r>
          </a:p>
        </p:txBody>
      </p:sp>
      <p:grpSp>
        <p:nvGrpSpPr>
          <p:cNvPr id="11" name="Group 23"/>
          <p:cNvGrpSpPr/>
          <p:nvPr/>
        </p:nvGrpSpPr>
        <p:grpSpPr>
          <a:xfrm>
            <a:off x="4128782" y="3597827"/>
            <a:ext cx="3443729" cy="4174475"/>
            <a:chOff x="3538340" y="3791751"/>
            <a:chExt cx="2421372" cy="2935178"/>
          </a:xfrm>
        </p:grpSpPr>
        <p:sp>
          <p:nvSpPr>
            <p:cNvPr id="19" name="Arc 18"/>
            <p:cNvSpPr/>
            <p:nvPr/>
          </p:nvSpPr>
          <p:spPr>
            <a:xfrm rot="18721925">
              <a:off x="3570107" y="3905275"/>
              <a:ext cx="2359114" cy="2420097"/>
            </a:xfrm>
            <a:prstGeom prst="arc">
              <a:avLst>
                <a:gd name="adj1" fmla="val 16200000"/>
                <a:gd name="adj2" fmla="val 268408"/>
              </a:avLst>
            </a:prstGeom>
            <a:ln>
              <a:headEnd type="arrow" w="lg" len="lg"/>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Arc 19"/>
            <p:cNvSpPr/>
            <p:nvPr/>
          </p:nvSpPr>
          <p:spPr>
            <a:xfrm rot="18721925">
              <a:off x="3568832" y="4049291"/>
              <a:ext cx="2359114" cy="2420097"/>
            </a:xfrm>
            <a:prstGeom prst="arc">
              <a:avLst>
                <a:gd name="adj1" fmla="val 16200000"/>
                <a:gd name="adj2" fmla="val 268408"/>
              </a:avLst>
            </a:prstGeom>
            <a:ln>
              <a:headEnd type="arrow" w="lg" len="lg"/>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rot="18721925">
              <a:off x="3568832" y="4193307"/>
              <a:ext cx="2359114" cy="2420097"/>
            </a:xfrm>
            <a:prstGeom prst="arc">
              <a:avLst>
                <a:gd name="adj1" fmla="val 16200000"/>
                <a:gd name="adj2" fmla="val 268408"/>
              </a:avLst>
            </a:prstGeom>
            <a:ln>
              <a:headEnd type="arrow" w="lg" len="lg"/>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Arc 21"/>
            <p:cNvSpPr/>
            <p:nvPr/>
          </p:nvSpPr>
          <p:spPr>
            <a:xfrm rot="18721925">
              <a:off x="3568832" y="3761259"/>
              <a:ext cx="2359114" cy="2420097"/>
            </a:xfrm>
            <a:prstGeom prst="arc">
              <a:avLst>
                <a:gd name="adj1" fmla="val 16200000"/>
                <a:gd name="adj2" fmla="val 268408"/>
              </a:avLst>
            </a:prstGeom>
            <a:ln>
              <a:headEnd type="arrow" w="lg" len="lg"/>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p:cNvSpPr/>
            <p:nvPr/>
          </p:nvSpPr>
          <p:spPr>
            <a:xfrm rot="18721925">
              <a:off x="3568832" y="4337323"/>
              <a:ext cx="2359114" cy="2420097"/>
            </a:xfrm>
            <a:prstGeom prst="arc">
              <a:avLst>
                <a:gd name="adj1" fmla="val 16200000"/>
                <a:gd name="adj2" fmla="val 268408"/>
              </a:avLst>
            </a:prstGeom>
            <a:ln>
              <a:headEnd type="arrow" w="lg" len="lg"/>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5" name="TextBox 24"/>
          <p:cNvSpPr txBox="1"/>
          <p:nvPr/>
        </p:nvSpPr>
        <p:spPr>
          <a:xfrm>
            <a:off x="2623073" y="2496664"/>
            <a:ext cx="6589685" cy="623758"/>
          </a:xfrm>
          <a:prstGeom prst="rect">
            <a:avLst/>
          </a:prstGeom>
          <a:noFill/>
        </p:spPr>
        <p:txBody>
          <a:bodyPr wrap="none" lIns="130039" tIns="65020" rIns="130039" bIns="65020" rtlCol="0">
            <a:spAutoFit/>
          </a:bodyPr>
          <a:lstStyle/>
          <a:p>
            <a:r>
              <a:rPr lang="en-US" sz="3100" dirty="0" err="1"/>
              <a:t>Versterking</a:t>
            </a:r>
            <a:r>
              <a:rPr lang="en-US" sz="3100" dirty="0"/>
              <a:t> van </a:t>
            </a:r>
            <a:r>
              <a:rPr lang="en-US" sz="3100" dirty="0" err="1"/>
              <a:t>grensoverschrijdingen</a:t>
            </a:r>
            <a:endParaRPr lang="en-US" sz="3100" dirty="0"/>
          </a:p>
        </p:txBody>
      </p:sp>
      <p:sp>
        <p:nvSpPr>
          <p:cNvPr id="30" name="Arc 29"/>
          <p:cNvSpPr/>
          <p:nvPr/>
        </p:nvSpPr>
        <p:spPr>
          <a:xfrm rot="18721925">
            <a:off x="4139071" y="3345932"/>
            <a:ext cx="3355184" cy="3441916"/>
          </a:xfrm>
          <a:prstGeom prst="arc">
            <a:avLst>
              <a:gd name="adj1" fmla="val 16200000"/>
              <a:gd name="adj2" fmla="val 268408"/>
            </a:avLst>
          </a:prstGeom>
          <a:ln>
            <a:headEnd type="arrow" w="lg" len="lg"/>
            <a:tailEnd type="arrow" w="lg" len="lg"/>
          </a:ln>
        </p:spPr>
        <p:style>
          <a:lnRef idx="2">
            <a:schemeClr val="accent1"/>
          </a:lnRef>
          <a:fillRef idx="0">
            <a:schemeClr val="accent1"/>
          </a:fillRef>
          <a:effectRef idx="1">
            <a:schemeClr val="accent1"/>
          </a:effectRef>
          <a:fontRef idx="minor">
            <a:schemeClr val="tx1"/>
          </a:fontRef>
        </p:style>
        <p:txBody>
          <a:bodyPr lIns="91435" tIns="45718" rIns="91435" bIns="45718" rtlCol="0" anchor="ctr"/>
          <a:lstStyle/>
          <a:p>
            <a:pPr algn="ctr"/>
            <a:endParaRPr lang="en-US"/>
          </a:p>
        </p:txBody>
      </p:sp>
      <p:sp>
        <p:nvSpPr>
          <p:cNvPr id="5" name="Tekstvak 4"/>
          <p:cNvSpPr txBox="1"/>
          <p:nvPr/>
        </p:nvSpPr>
        <p:spPr>
          <a:xfrm>
            <a:off x="262710" y="6898309"/>
            <a:ext cx="12742090" cy="2757678"/>
          </a:xfrm>
          <a:prstGeom prst="rect">
            <a:avLst/>
          </a:prstGeom>
          <a:noFill/>
        </p:spPr>
        <p:txBody>
          <a:bodyPr wrap="square" lIns="130046" tIns="65023" rIns="130046" bIns="65023" rtlCol="0">
            <a:spAutoFit/>
          </a:bodyPr>
          <a:lstStyle/>
          <a:p>
            <a:r>
              <a:rPr lang="en-GB" sz="2800" dirty="0"/>
              <a:t>‘Corporate curriculum’: the organization’s perspective on a learning design that aims at mutual effects at the level of individual and organizational behaviour, bridging individual professional development and school development (</a:t>
            </a:r>
            <a:r>
              <a:rPr lang="en-GB" sz="2800" dirty="0" err="1"/>
              <a:t>Kessels</a:t>
            </a:r>
            <a:r>
              <a:rPr lang="en-GB" sz="2800" dirty="0"/>
              <a:t>, 1993). </a:t>
            </a:r>
          </a:p>
          <a:p>
            <a:r>
              <a:rPr lang="en-GB" sz="2800" dirty="0"/>
              <a:t>External curriculum consistency: ’the homogeneity of the notions of parties involved on what the problem is and how it can be solved by means of educational </a:t>
            </a:r>
            <a:br>
              <a:rPr lang="en-GB" sz="2800" dirty="0"/>
            </a:br>
            <a:r>
              <a:rPr lang="en-GB" sz="2800" dirty="0"/>
              <a:t>provisions’ (</a:t>
            </a:r>
            <a:r>
              <a:rPr lang="en-GB" sz="2800" dirty="0" err="1"/>
              <a:t>Kessels</a:t>
            </a:r>
            <a:r>
              <a:rPr lang="en-GB" sz="2800" dirty="0"/>
              <a:t>, 1993, p.27). </a:t>
            </a:r>
            <a:endParaRPr lang="nl-NL" sz="2800" dirty="0"/>
          </a:p>
        </p:txBody>
      </p:sp>
    </p:spTree>
    <p:extLst>
      <p:ext uri="{BB962C8B-B14F-4D97-AF65-F5344CB8AC3E}">
        <p14:creationId xmlns="" xmlns:p14="http://schemas.microsoft.com/office/powerpoint/2010/main" val="32679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744" y="1018952"/>
            <a:ext cx="11684808" cy="1625600"/>
          </a:xfrm>
        </p:spPr>
        <p:txBody>
          <a:bodyPr/>
          <a:lstStyle/>
          <a:p>
            <a:r>
              <a:rPr lang="en-US" sz="5100" dirty="0" err="1" smtClean="0"/>
              <a:t>Versterking</a:t>
            </a:r>
            <a:r>
              <a:rPr lang="en-US" sz="5100" dirty="0" smtClean="0"/>
              <a:t> van boundary crossing</a:t>
            </a:r>
            <a:endParaRPr lang="en-US" sz="5100" dirty="0"/>
          </a:p>
        </p:txBody>
      </p:sp>
      <p:sp>
        <p:nvSpPr>
          <p:cNvPr id="3" name="Text Placeholder 2"/>
          <p:cNvSpPr>
            <a:spLocks noGrp="1"/>
          </p:cNvSpPr>
          <p:nvPr>
            <p:ph type="body" sz="half" idx="1"/>
          </p:nvPr>
        </p:nvSpPr>
        <p:spPr>
          <a:xfrm>
            <a:off x="669752" y="2688347"/>
            <a:ext cx="11684808" cy="6436925"/>
          </a:xfrm>
        </p:spPr>
        <p:txBody>
          <a:bodyPr/>
          <a:lstStyle/>
          <a:p>
            <a:r>
              <a:rPr lang="en-US" sz="3400" dirty="0" err="1" smtClean="0"/>
              <a:t>Kwalitatief</a:t>
            </a:r>
            <a:endParaRPr lang="en-US" sz="3400" dirty="0" smtClean="0"/>
          </a:p>
          <a:p>
            <a:pPr lvl="1"/>
            <a:r>
              <a:rPr lang="en-US" dirty="0" err="1" smtClean="0"/>
              <a:t>Strategisch</a:t>
            </a:r>
            <a:r>
              <a:rPr lang="en-US" dirty="0" smtClean="0"/>
              <a:t> alignment</a:t>
            </a:r>
          </a:p>
          <a:p>
            <a:pPr lvl="1"/>
            <a:r>
              <a:rPr lang="en-US" dirty="0" err="1" smtClean="0"/>
              <a:t>Gedeeld</a:t>
            </a:r>
            <a:r>
              <a:rPr lang="en-US" dirty="0" smtClean="0"/>
              <a:t> </a:t>
            </a:r>
            <a:r>
              <a:rPr lang="en-US" dirty="0" err="1" smtClean="0"/>
              <a:t>eigenaarschap</a:t>
            </a:r>
            <a:endParaRPr lang="en-US" dirty="0" smtClean="0"/>
          </a:p>
          <a:p>
            <a:pPr lvl="1"/>
            <a:r>
              <a:rPr lang="en-US" dirty="0" err="1" smtClean="0"/>
              <a:t>Verbinding</a:t>
            </a:r>
            <a:r>
              <a:rPr lang="en-US" dirty="0" smtClean="0"/>
              <a:t> </a:t>
            </a:r>
            <a:r>
              <a:rPr lang="en-US" dirty="0" err="1" smtClean="0"/>
              <a:t>tussen</a:t>
            </a:r>
            <a:r>
              <a:rPr lang="en-US" dirty="0" smtClean="0"/>
              <a:t> </a:t>
            </a:r>
            <a:r>
              <a:rPr lang="en-US" dirty="0" err="1" smtClean="0"/>
              <a:t>opleidingsinhoud</a:t>
            </a:r>
            <a:r>
              <a:rPr lang="en-US" dirty="0" smtClean="0"/>
              <a:t> en </a:t>
            </a:r>
            <a:r>
              <a:rPr lang="en-US" dirty="0" err="1" smtClean="0"/>
              <a:t>schoolagenda</a:t>
            </a:r>
            <a:endParaRPr lang="en-US" dirty="0" smtClean="0"/>
          </a:p>
          <a:p>
            <a:r>
              <a:rPr lang="en-US" sz="3400" dirty="0" err="1" smtClean="0"/>
              <a:t>Kwantitatief</a:t>
            </a:r>
            <a:endParaRPr lang="en-US" sz="3400" dirty="0" smtClean="0"/>
          </a:p>
          <a:p>
            <a:pPr lvl="1"/>
            <a:r>
              <a:rPr lang="en-US" dirty="0" err="1" smtClean="0"/>
              <a:t>Collectief</a:t>
            </a:r>
            <a:r>
              <a:rPr lang="en-US" dirty="0" smtClean="0"/>
              <a:t> </a:t>
            </a:r>
            <a:r>
              <a:rPr lang="en-US" dirty="0" err="1" smtClean="0"/>
              <a:t>traject</a:t>
            </a:r>
            <a:endParaRPr lang="en-US" dirty="0" smtClean="0"/>
          </a:p>
          <a:p>
            <a:pPr lvl="1"/>
            <a:r>
              <a:rPr lang="en-US" dirty="0" smtClean="0"/>
              <a:t>Boundary crossing door </a:t>
            </a:r>
            <a:r>
              <a:rPr lang="en-US" dirty="0" err="1" smtClean="0"/>
              <a:t>leidinggevenden</a:t>
            </a:r>
            <a:endParaRPr lang="en-US" dirty="0" smtClean="0"/>
          </a:p>
          <a:p>
            <a:pPr lvl="1"/>
            <a:r>
              <a:rPr lang="en-US" dirty="0" smtClean="0"/>
              <a:t>Boundary crossing door </a:t>
            </a:r>
            <a:r>
              <a:rPr lang="en-US" dirty="0" err="1" smtClean="0"/>
              <a:t>opleiders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92" y="1132384"/>
            <a:ext cx="9103360" cy="1625600"/>
          </a:xfrm>
        </p:spPr>
        <p:txBody>
          <a:bodyPr/>
          <a:lstStyle/>
          <a:p>
            <a:r>
              <a:rPr lang="en-US" sz="5100" dirty="0" err="1" smtClean="0"/>
              <a:t>Uitkomsten</a:t>
            </a:r>
            <a:endParaRPr lang="en-US" sz="5100" dirty="0"/>
          </a:p>
        </p:txBody>
      </p:sp>
      <p:sp>
        <p:nvSpPr>
          <p:cNvPr id="3" name="Text Placeholder 2"/>
          <p:cNvSpPr>
            <a:spLocks noGrp="1"/>
          </p:cNvSpPr>
          <p:nvPr>
            <p:ph type="body" sz="half" idx="1"/>
          </p:nvPr>
        </p:nvSpPr>
        <p:spPr>
          <a:xfrm>
            <a:off x="578232" y="3336419"/>
            <a:ext cx="11828824" cy="6436925"/>
          </a:xfrm>
        </p:spPr>
        <p:txBody>
          <a:bodyPr/>
          <a:lstStyle/>
          <a:p>
            <a:r>
              <a:rPr lang="en-US" sz="3400" dirty="0" err="1" smtClean="0"/>
              <a:t>Beperkt</a:t>
            </a:r>
            <a:r>
              <a:rPr lang="en-US" sz="3400" dirty="0" smtClean="0"/>
              <a:t> </a:t>
            </a:r>
            <a:r>
              <a:rPr lang="en-US" sz="3400" dirty="0" err="1" smtClean="0"/>
              <a:t>nieuwe</a:t>
            </a:r>
            <a:r>
              <a:rPr lang="en-US" sz="3400" dirty="0" smtClean="0"/>
              <a:t> </a:t>
            </a:r>
            <a:r>
              <a:rPr lang="en-US" sz="3400" dirty="0" err="1" smtClean="0"/>
              <a:t>rollen</a:t>
            </a:r>
            <a:r>
              <a:rPr lang="en-US" sz="3400" dirty="0" smtClean="0"/>
              <a:t>, </a:t>
            </a:r>
            <a:r>
              <a:rPr lang="en-US" sz="3400" dirty="0" err="1" smtClean="0"/>
              <a:t>wel</a:t>
            </a:r>
            <a:r>
              <a:rPr lang="en-US" sz="3400" dirty="0" smtClean="0"/>
              <a:t> </a:t>
            </a:r>
            <a:r>
              <a:rPr lang="en-US" sz="3400" dirty="0" err="1" smtClean="0"/>
              <a:t>nieuwe</a:t>
            </a:r>
            <a:r>
              <a:rPr lang="en-US" sz="3400" dirty="0" smtClean="0"/>
              <a:t> </a:t>
            </a:r>
            <a:r>
              <a:rPr lang="en-US" sz="3400" dirty="0" err="1" smtClean="0"/>
              <a:t>invulling</a:t>
            </a:r>
            <a:r>
              <a:rPr lang="en-US" sz="3400" dirty="0" smtClean="0"/>
              <a:t>:</a:t>
            </a:r>
          </a:p>
          <a:p>
            <a:pPr lvl="1"/>
            <a:r>
              <a:rPr lang="en-US" dirty="0" smtClean="0"/>
              <a:t>Meer </a:t>
            </a:r>
            <a:r>
              <a:rPr lang="en-US" dirty="0" err="1" smtClean="0"/>
              <a:t>vanuit</a:t>
            </a:r>
            <a:r>
              <a:rPr lang="en-US" dirty="0" smtClean="0"/>
              <a:t> </a:t>
            </a:r>
            <a:r>
              <a:rPr lang="en-US" dirty="0" err="1" smtClean="0"/>
              <a:t>theorie</a:t>
            </a:r>
            <a:r>
              <a:rPr lang="en-US" dirty="0" smtClean="0"/>
              <a:t> (</a:t>
            </a:r>
            <a:r>
              <a:rPr lang="en-US" dirty="0" err="1" smtClean="0"/>
              <a:t>zelfverzekerdheid</a:t>
            </a:r>
            <a:r>
              <a:rPr lang="en-US" dirty="0" smtClean="0"/>
              <a:t>, </a:t>
            </a:r>
            <a:r>
              <a:rPr lang="en-US" dirty="0" err="1" smtClean="0"/>
              <a:t>stevigheid</a:t>
            </a:r>
            <a:r>
              <a:rPr lang="en-US" dirty="0" smtClean="0"/>
              <a:t>)</a:t>
            </a:r>
          </a:p>
          <a:p>
            <a:pPr lvl="1"/>
            <a:r>
              <a:rPr lang="en-US" dirty="0" smtClean="0"/>
              <a:t>Meer </a:t>
            </a:r>
            <a:r>
              <a:rPr lang="en-US" dirty="0" err="1" smtClean="0"/>
              <a:t>analytisch</a:t>
            </a:r>
            <a:r>
              <a:rPr lang="en-US" dirty="0" smtClean="0"/>
              <a:t>, </a:t>
            </a:r>
            <a:r>
              <a:rPr lang="en-US" dirty="0" err="1" smtClean="0"/>
              <a:t>reflectie</a:t>
            </a:r>
            <a:r>
              <a:rPr lang="en-US" dirty="0" smtClean="0"/>
              <a:t> </a:t>
            </a:r>
            <a:r>
              <a:rPr lang="en-US" dirty="0" err="1" smtClean="0"/>
              <a:t>ipv</a:t>
            </a:r>
            <a:r>
              <a:rPr lang="en-US" dirty="0" smtClean="0"/>
              <a:t> </a:t>
            </a:r>
            <a:r>
              <a:rPr lang="en-US" dirty="0" err="1" smtClean="0"/>
              <a:t>snelle</a:t>
            </a:r>
            <a:r>
              <a:rPr lang="en-US" dirty="0" smtClean="0"/>
              <a:t> </a:t>
            </a:r>
            <a:r>
              <a:rPr lang="en-US" dirty="0" err="1" smtClean="0"/>
              <a:t>oplossing</a:t>
            </a:r>
            <a:endParaRPr lang="en-US" dirty="0" smtClean="0"/>
          </a:p>
          <a:p>
            <a:pPr lvl="1"/>
            <a:r>
              <a:rPr lang="en-US" dirty="0" smtClean="0"/>
              <a:t>Meer </a:t>
            </a:r>
            <a:r>
              <a:rPr lang="en-US" dirty="0" err="1" smtClean="0"/>
              <a:t>strategisch</a:t>
            </a:r>
            <a:r>
              <a:rPr lang="en-US" dirty="0" smtClean="0"/>
              <a:t> </a:t>
            </a:r>
            <a:r>
              <a:rPr lang="en-US" dirty="0" err="1" smtClean="0"/>
              <a:t>bewustzijn</a:t>
            </a:r>
            <a:r>
              <a:rPr lang="en-US" dirty="0" smtClean="0"/>
              <a:t> en </a:t>
            </a:r>
            <a:r>
              <a:rPr lang="en-US" dirty="0" err="1" smtClean="0"/>
              <a:t>eigen</a:t>
            </a:r>
            <a:r>
              <a:rPr lang="en-US" dirty="0" smtClean="0"/>
              <a:t> </a:t>
            </a:r>
            <a:r>
              <a:rPr lang="en-US" dirty="0" err="1" smtClean="0"/>
              <a:t>rol</a:t>
            </a:r>
            <a:endParaRPr lang="en-US" dirty="0" smtClean="0"/>
          </a:p>
          <a:p>
            <a:endParaRPr lang="en-US" sz="3400" dirty="0" smtClean="0"/>
          </a:p>
          <a:p>
            <a:r>
              <a:rPr lang="en-US" sz="3400" dirty="0" err="1" smtClean="0"/>
              <a:t>Veel</a:t>
            </a:r>
            <a:r>
              <a:rPr lang="en-US" sz="3400" dirty="0" smtClean="0"/>
              <a:t> in gang </a:t>
            </a:r>
            <a:r>
              <a:rPr lang="en-US" sz="3400" dirty="0" err="1" smtClean="0"/>
              <a:t>gezet</a:t>
            </a:r>
            <a:r>
              <a:rPr lang="en-US" sz="3400" dirty="0" smtClean="0"/>
              <a:t>: ‘20 </a:t>
            </a:r>
            <a:r>
              <a:rPr lang="en-US" sz="3400" dirty="0" err="1" smtClean="0"/>
              <a:t>broedplaatsen</a:t>
            </a:r>
            <a:r>
              <a:rPr lang="en-US" sz="3400" dirty="0" smtClean="0"/>
              <a:t> van </a:t>
            </a:r>
            <a:r>
              <a:rPr lang="en-US" sz="3400" dirty="0" err="1" smtClean="0"/>
              <a:t>innovatie</a:t>
            </a:r>
            <a:r>
              <a:rPr lang="en-US" sz="3400" dirty="0" smtClean="0"/>
              <a:t>’</a:t>
            </a:r>
          </a:p>
          <a:p>
            <a:endParaRPr lang="en-US" sz="3400" dirty="0" smtClean="0"/>
          </a:p>
          <a:p>
            <a:r>
              <a:rPr lang="en-US" sz="3400" dirty="0" smtClean="0"/>
              <a:t>Impact op </a:t>
            </a:r>
            <a:r>
              <a:rPr lang="en-US" sz="3400" dirty="0" err="1" smtClean="0"/>
              <a:t>werkpraktijken</a:t>
            </a:r>
            <a:r>
              <a:rPr lang="en-US" sz="3400" dirty="0" smtClean="0"/>
              <a:t> (</a:t>
            </a:r>
            <a:r>
              <a:rPr lang="en-US" sz="3400" dirty="0" err="1" smtClean="0"/>
              <a:t>o.a</a:t>
            </a:r>
            <a:r>
              <a:rPr lang="en-US" sz="3400" dirty="0" smtClean="0"/>
              <a:t>. door coaching van </a:t>
            </a:r>
            <a:r>
              <a:rPr lang="en-US" sz="3400" dirty="0" err="1" smtClean="0"/>
              <a:t>collega’s</a:t>
            </a:r>
            <a:r>
              <a:rPr lang="en-US" sz="3400" dirty="0" smtClean="0"/>
              <a:t>) en op </a:t>
            </a:r>
            <a:r>
              <a:rPr lang="en-US" sz="3400" dirty="0" err="1" smtClean="0"/>
              <a:t>leiderschapspraktijk</a:t>
            </a:r>
            <a:r>
              <a:rPr lang="en-US" sz="3400" dirty="0" smtClean="0"/>
              <a:t>/</a:t>
            </a:r>
            <a:r>
              <a:rPr lang="en-US" sz="3400" dirty="0" err="1" smtClean="0"/>
              <a:t>zelfbewustzijn</a:t>
            </a:r>
            <a:r>
              <a:rPr lang="en-US" sz="3400" dirty="0" smtClean="0"/>
              <a:t> van teams (</a:t>
            </a:r>
            <a:r>
              <a:rPr lang="en-US" sz="3400" dirty="0" err="1" smtClean="0"/>
              <a:t>o.a</a:t>
            </a:r>
            <a:r>
              <a:rPr lang="en-US" sz="3400" dirty="0" smtClean="0"/>
              <a:t>. </a:t>
            </a:r>
            <a:r>
              <a:rPr lang="en-US" sz="3400" dirty="0" err="1" smtClean="0"/>
              <a:t>teamleren</a:t>
            </a:r>
            <a:r>
              <a:rPr lang="en-US" sz="3400" dirty="0" smtClean="0"/>
              <a:t>)</a:t>
            </a:r>
            <a:endParaRPr lang="en-US" sz="3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28" y="1060376"/>
            <a:ext cx="9103360" cy="1625600"/>
          </a:xfrm>
        </p:spPr>
        <p:txBody>
          <a:bodyPr/>
          <a:lstStyle/>
          <a:p>
            <a:r>
              <a:rPr lang="en-US" sz="5100" dirty="0" err="1" smtClean="0"/>
              <a:t>Succesfactoren</a:t>
            </a:r>
            <a:endParaRPr lang="en-US" sz="5100" dirty="0"/>
          </a:p>
        </p:txBody>
      </p:sp>
      <p:sp>
        <p:nvSpPr>
          <p:cNvPr id="3" name="Text Placeholder 2"/>
          <p:cNvSpPr>
            <a:spLocks noGrp="1"/>
          </p:cNvSpPr>
          <p:nvPr>
            <p:ph type="body" sz="half" idx="1"/>
          </p:nvPr>
        </p:nvSpPr>
        <p:spPr>
          <a:xfrm>
            <a:off x="525736" y="2644552"/>
            <a:ext cx="9103360" cy="6436925"/>
          </a:xfrm>
        </p:spPr>
        <p:txBody>
          <a:bodyPr/>
          <a:lstStyle/>
          <a:p>
            <a:pPr marL="365125" indent="-358775">
              <a:buFont typeface="Arial" pitchFamily="34" charset="0"/>
              <a:buChar char="•"/>
            </a:pPr>
            <a:r>
              <a:rPr lang="en-US" sz="3400" dirty="0" err="1" smtClean="0"/>
              <a:t>Strategisch</a:t>
            </a:r>
            <a:r>
              <a:rPr lang="en-US" sz="3400" dirty="0" smtClean="0"/>
              <a:t> alignment</a:t>
            </a:r>
          </a:p>
          <a:p>
            <a:pPr marL="365125" indent="-358775">
              <a:buFont typeface="Arial" pitchFamily="34" charset="0"/>
              <a:buChar char="•"/>
            </a:pPr>
            <a:r>
              <a:rPr lang="en-US" sz="3400" dirty="0" err="1" smtClean="0"/>
              <a:t>Collectiviteit</a:t>
            </a:r>
            <a:endParaRPr lang="en-US" sz="3400" dirty="0" smtClean="0"/>
          </a:p>
          <a:p>
            <a:pPr marL="365125" indent="-358775">
              <a:buFont typeface="Arial" pitchFamily="34" charset="0"/>
              <a:buChar char="•"/>
            </a:pPr>
            <a:r>
              <a:rPr lang="en-US" sz="3400" dirty="0" err="1" smtClean="0"/>
              <a:t>Koppeling</a:t>
            </a:r>
            <a:r>
              <a:rPr lang="en-US" sz="3400" dirty="0" smtClean="0"/>
              <a:t> </a:t>
            </a:r>
            <a:r>
              <a:rPr lang="en-US" sz="3400" dirty="0" err="1" smtClean="0"/>
              <a:t>aan</a:t>
            </a:r>
            <a:r>
              <a:rPr lang="en-US" sz="3400" dirty="0" smtClean="0"/>
              <a:t> </a:t>
            </a:r>
            <a:r>
              <a:rPr lang="en-US" sz="3400" dirty="0" err="1" smtClean="0"/>
              <a:t>functiebouwwerk</a:t>
            </a:r>
            <a:endParaRPr lang="en-US" sz="3400" dirty="0" smtClean="0"/>
          </a:p>
          <a:p>
            <a:endParaRPr lang="en-US" sz="3400" dirty="0" smtClean="0"/>
          </a:p>
          <a:p>
            <a:r>
              <a:rPr lang="en-US" sz="5100" dirty="0" err="1" smtClean="0">
                <a:solidFill>
                  <a:srgbClr val="1F1270"/>
                </a:solidFill>
              </a:rPr>
              <a:t>Belemmeringen</a:t>
            </a:r>
            <a:endParaRPr lang="en-US" sz="5100" dirty="0" smtClean="0">
              <a:solidFill>
                <a:srgbClr val="1F1270"/>
              </a:solidFill>
            </a:endParaRPr>
          </a:p>
          <a:p>
            <a:pPr algn="ctr">
              <a:buNone/>
            </a:pPr>
            <a:endParaRPr lang="en-US" sz="5100" dirty="0" smtClean="0"/>
          </a:p>
          <a:p>
            <a:pPr marL="365125" indent="-358775">
              <a:buFont typeface="Arial" pitchFamily="34" charset="0"/>
              <a:buChar char="•"/>
            </a:pPr>
            <a:r>
              <a:rPr lang="en-US" sz="3400" dirty="0" err="1" smtClean="0"/>
              <a:t>Eigenaarschap</a:t>
            </a:r>
            <a:r>
              <a:rPr lang="en-US" sz="3400" dirty="0" smtClean="0"/>
              <a:t> </a:t>
            </a:r>
            <a:r>
              <a:rPr lang="en-US" sz="3400" dirty="0" err="1" smtClean="0"/>
              <a:t>leidinggevenden</a:t>
            </a:r>
            <a:endParaRPr lang="en-US" sz="3400" dirty="0" smtClean="0"/>
          </a:p>
          <a:p>
            <a:pPr marL="365125" indent="-358775">
              <a:buFont typeface="Arial" pitchFamily="34" charset="0"/>
              <a:buChar char="•"/>
            </a:pPr>
            <a:r>
              <a:rPr lang="en-US" sz="3400" dirty="0" smtClean="0"/>
              <a:t>Boundary crossing door </a:t>
            </a:r>
            <a:r>
              <a:rPr lang="en-US" sz="3400" dirty="0" err="1" smtClean="0"/>
              <a:t>opleiders</a:t>
            </a:r>
            <a:endParaRPr lang="en-US" sz="3400" dirty="0" smtClean="0"/>
          </a:p>
          <a:p>
            <a:pPr marL="365125" indent="-358775">
              <a:buFont typeface="Arial" pitchFamily="34" charset="0"/>
              <a:buChar char="•"/>
            </a:pPr>
            <a:r>
              <a:rPr lang="en-US" sz="3400" dirty="0" err="1" smtClean="0"/>
              <a:t>Nadruk</a:t>
            </a:r>
            <a:r>
              <a:rPr lang="en-US" sz="3400" dirty="0" smtClean="0"/>
              <a:t> op </a:t>
            </a:r>
            <a:r>
              <a:rPr lang="en-US" sz="3400" dirty="0" err="1" smtClean="0"/>
              <a:t>onderzoek</a:t>
            </a:r>
            <a:r>
              <a:rPr lang="en-US" sz="3400" dirty="0" smtClean="0"/>
              <a:t>?</a:t>
            </a:r>
            <a:endParaRPr lang="en-US" sz="3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Leiderschap</a:t>
            </a:r>
            <a:r>
              <a:rPr lang="en-US" dirty="0" smtClean="0"/>
              <a:t> van </a:t>
            </a:r>
            <a:r>
              <a:rPr lang="en-US" dirty="0" err="1" smtClean="0"/>
              <a:t>leraren</a:t>
            </a:r>
            <a:endParaRPr lang="en-US" dirty="0"/>
          </a:p>
        </p:txBody>
      </p:sp>
      <p:sp>
        <p:nvSpPr>
          <p:cNvPr id="3" name="Content Placeholder 2"/>
          <p:cNvSpPr>
            <a:spLocks noGrp="1"/>
          </p:cNvSpPr>
          <p:nvPr>
            <p:ph idx="1"/>
          </p:nvPr>
        </p:nvSpPr>
        <p:spPr/>
        <p:txBody>
          <a:bodyPr/>
          <a:lstStyle/>
          <a:p>
            <a:pPr marL="457200" indent="-450850"/>
            <a:r>
              <a:rPr lang="en-US" dirty="0" err="1" smtClean="0"/>
              <a:t>Als</a:t>
            </a:r>
            <a:r>
              <a:rPr lang="en-US" dirty="0" smtClean="0"/>
              <a:t> </a:t>
            </a:r>
            <a:r>
              <a:rPr lang="en-US" dirty="0" err="1" smtClean="0"/>
              <a:t>onderdeel</a:t>
            </a:r>
            <a:r>
              <a:rPr lang="en-US" dirty="0" smtClean="0"/>
              <a:t> van de </a:t>
            </a:r>
            <a:r>
              <a:rPr lang="en-US" dirty="0" err="1" smtClean="0"/>
              <a:t>organisatiestructuur</a:t>
            </a:r>
            <a:r>
              <a:rPr lang="en-US" dirty="0" smtClean="0"/>
              <a:t>?</a:t>
            </a:r>
          </a:p>
          <a:p>
            <a:pPr marL="457200" indent="-450850">
              <a:buFont typeface="Arial" pitchFamily="34" charset="0"/>
              <a:buChar char="•"/>
            </a:pPr>
            <a:r>
              <a:rPr lang="en-US" dirty="0" smtClean="0"/>
              <a:t>Op basis van </a:t>
            </a:r>
            <a:r>
              <a:rPr lang="en-US" dirty="0" err="1" smtClean="0"/>
              <a:t>selectie</a:t>
            </a:r>
            <a:r>
              <a:rPr lang="en-US" dirty="0" smtClean="0"/>
              <a:t> en </a:t>
            </a:r>
            <a:r>
              <a:rPr lang="en-US" dirty="0" err="1" smtClean="0"/>
              <a:t>benoeming</a:t>
            </a:r>
            <a:endParaRPr lang="en-US" dirty="0" smtClean="0"/>
          </a:p>
          <a:p>
            <a:pPr marL="457200" indent="-450850">
              <a:buFont typeface="Arial" pitchFamily="34" charset="0"/>
              <a:buChar char="•"/>
            </a:pPr>
            <a:r>
              <a:rPr lang="en-US" dirty="0" smtClean="0"/>
              <a:t>Met </a:t>
            </a:r>
            <a:r>
              <a:rPr lang="en-US" dirty="0" err="1" smtClean="0"/>
              <a:t>formeel</a:t>
            </a:r>
            <a:r>
              <a:rPr lang="en-US" dirty="0" smtClean="0"/>
              <a:t> </a:t>
            </a:r>
            <a:r>
              <a:rPr lang="en-US" dirty="0" err="1" smtClean="0"/>
              <a:t>mandaat</a:t>
            </a:r>
            <a:endParaRPr lang="en-US" dirty="0" smtClean="0"/>
          </a:p>
          <a:p>
            <a:pPr marL="457200" indent="-450850">
              <a:buFont typeface="Arial" pitchFamily="34" charset="0"/>
              <a:buChar char="•"/>
            </a:pPr>
            <a:r>
              <a:rPr lang="en-US" dirty="0" err="1" smtClean="0"/>
              <a:t>Ik</a:t>
            </a:r>
            <a:r>
              <a:rPr lang="en-US" dirty="0" smtClean="0"/>
              <a:t> </a:t>
            </a:r>
            <a:r>
              <a:rPr lang="en-US" dirty="0" err="1" smtClean="0"/>
              <a:t>wel</a:t>
            </a:r>
            <a:r>
              <a:rPr lang="en-US" dirty="0" smtClean="0"/>
              <a:t>, </a:t>
            </a:r>
            <a:r>
              <a:rPr lang="en-US" dirty="0" err="1" smtClean="0"/>
              <a:t>jij</a:t>
            </a:r>
            <a:r>
              <a:rPr lang="en-US" dirty="0" smtClean="0"/>
              <a:t> </a:t>
            </a:r>
            <a:r>
              <a:rPr lang="en-US" dirty="0" err="1" smtClean="0"/>
              <a:t>niet</a:t>
            </a:r>
            <a:endParaRPr lang="en-US" dirty="0" smtClean="0"/>
          </a:p>
          <a:p>
            <a:pPr marL="457200" indent="-450850">
              <a:buFont typeface="Arial" pitchFamily="34" charset="0"/>
              <a:buChar char="•"/>
            </a:pPr>
            <a:endParaRPr lang="en-US" dirty="0" smtClean="0"/>
          </a:p>
          <a:p>
            <a:pPr marL="457200" indent="-450850"/>
            <a:r>
              <a:rPr lang="en-US" dirty="0" err="1" smtClean="0"/>
              <a:t>Als</a:t>
            </a:r>
            <a:r>
              <a:rPr lang="en-US" dirty="0" smtClean="0"/>
              <a:t> </a:t>
            </a:r>
            <a:r>
              <a:rPr lang="en-US" dirty="0" err="1" smtClean="0"/>
              <a:t>onderdeel</a:t>
            </a:r>
            <a:r>
              <a:rPr lang="en-US" dirty="0" smtClean="0"/>
              <a:t> van de </a:t>
            </a:r>
            <a:r>
              <a:rPr lang="en-US" dirty="0" err="1" smtClean="0"/>
              <a:t>organisatiecultuur</a:t>
            </a:r>
            <a:endParaRPr lang="en-US" dirty="0" smtClean="0"/>
          </a:p>
          <a:p>
            <a:pPr marL="457200" indent="-450850">
              <a:buFont typeface="Arial" pitchFamily="34" charset="0"/>
              <a:buChar char="•"/>
            </a:pPr>
            <a:r>
              <a:rPr lang="en-US" dirty="0" smtClean="0"/>
              <a:t>In </a:t>
            </a:r>
            <a:r>
              <a:rPr lang="en-US" dirty="0" err="1" smtClean="0"/>
              <a:t>potentie</a:t>
            </a:r>
            <a:r>
              <a:rPr lang="en-US" dirty="0" smtClean="0"/>
              <a:t> </a:t>
            </a:r>
            <a:r>
              <a:rPr lang="en-US" dirty="0" err="1" smtClean="0"/>
              <a:t>kan</a:t>
            </a:r>
            <a:r>
              <a:rPr lang="en-US" dirty="0" smtClean="0"/>
              <a:t> </a:t>
            </a:r>
            <a:r>
              <a:rPr lang="en-US" dirty="0" err="1" smtClean="0"/>
              <a:t>iedereen</a:t>
            </a:r>
            <a:r>
              <a:rPr lang="en-US" dirty="0" smtClean="0"/>
              <a:t> </a:t>
            </a:r>
            <a:r>
              <a:rPr lang="en-US" dirty="0" err="1" smtClean="0"/>
              <a:t>een</a:t>
            </a:r>
            <a:r>
              <a:rPr lang="en-US" dirty="0" smtClean="0"/>
              <a:t> </a:t>
            </a:r>
            <a:r>
              <a:rPr lang="en-US" dirty="0" err="1" smtClean="0"/>
              <a:t>leiderschapsrol</a:t>
            </a:r>
            <a:r>
              <a:rPr lang="en-US" dirty="0" smtClean="0"/>
              <a:t> </a:t>
            </a:r>
            <a:r>
              <a:rPr lang="en-US" dirty="0" err="1" smtClean="0"/>
              <a:t>pakken</a:t>
            </a:r>
            <a:endParaRPr lang="en-US" dirty="0" smtClean="0"/>
          </a:p>
          <a:p>
            <a:pPr marL="457200" indent="-450850">
              <a:buFont typeface="Arial" pitchFamily="34" charset="0"/>
              <a:buChar char="•"/>
            </a:pPr>
            <a:r>
              <a:rPr lang="en-US" dirty="0" smtClean="0"/>
              <a:t>Op </a:t>
            </a:r>
            <a:r>
              <a:rPr lang="en-US" dirty="0" err="1" smtClean="0"/>
              <a:t>een</a:t>
            </a:r>
            <a:r>
              <a:rPr lang="en-US" dirty="0" smtClean="0"/>
              <a:t> </a:t>
            </a:r>
            <a:r>
              <a:rPr lang="en-US" dirty="0" err="1" smtClean="0"/>
              <a:t>bepaald</a:t>
            </a:r>
            <a:r>
              <a:rPr lang="en-US" dirty="0" smtClean="0"/>
              <a:t> moment, </a:t>
            </a:r>
            <a:r>
              <a:rPr lang="en-US" dirty="0" err="1" smtClean="0"/>
              <a:t>een</a:t>
            </a:r>
            <a:r>
              <a:rPr lang="en-US" dirty="0" smtClean="0"/>
              <a:t> </a:t>
            </a:r>
            <a:r>
              <a:rPr lang="en-US" dirty="0" err="1" smtClean="0"/>
              <a:t>bepaald</a:t>
            </a:r>
            <a:r>
              <a:rPr lang="en-US" dirty="0" smtClean="0"/>
              <a:t> </a:t>
            </a:r>
            <a:r>
              <a:rPr lang="en-US" dirty="0" err="1" smtClean="0"/>
              <a:t>thema</a:t>
            </a:r>
            <a:endParaRPr lang="en-US" dirty="0" smtClean="0"/>
          </a:p>
          <a:p>
            <a:pPr marL="457200" indent="-450850">
              <a:buFont typeface="Arial" pitchFamily="34" charset="0"/>
              <a:buChar char="•"/>
            </a:pPr>
            <a:r>
              <a:rPr lang="en-US" dirty="0" err="1" smtClean="0"/>
              <a:t>Leiders</a:t>
            </a:r>
            <a:r>
              <a:rPr lang="en-US" dirty="0" smtClean="0"/>
              <a:t> en </a:t>
            </a:r>
            <a:r>
              <a:rPr lang="en-US" dirty="0" err="1" smtClean="0"/>
              <a:t>volgers</a:t>
            </a:r>
            <a:r>
              <a:rPr lang="en-US" dirty="0" smtClean="0"/>
              <a:t> </a:t>
            </a:r>
            <a:r>
              <a:rPr lang="en-US" dirty="0" err="1" smtClean="0"/>
              <a:t>wisselen</a:t>
            </a:r>
            <a:endParaRPr lang="en-US" dirty="0"/>
          </a:p>
        </p:txBody>
      </p:sp>
    </p:spTree>
    <p:extLst>
      <p:ext uri="{BB962C8B-B14F-4D97-AF65-F5344CB8AC3E}">
        <p14:creationId xmlns="" xmlns:p14="http://schemas.microsoft.com/office/powerpoint/2010/main" val="14398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a:xfrm>
            <a:off x="12263040" y="8765232"/>
            <a:ext cx="311150" cy="304800"/>
          </a:xfrm>
        </p:spPr>
        <p:txBody>
          <a:bodyPr/>
          <a:lstStyle/>
          <a:p>
            <a:pPr>
              <a:defRPr/>
            </a:pPr>
            <a:fld id="{FF037EA9-F70C-4E59-BB36-04FFD53DC2CF}" type="slidenum">
              <a:rPr lang="en-US" smtClean="0"/>
              <a:pPr>
                <a:defRPr/>
              </a:pPr>
              <a:t>28</a:t>
            </a:fld>
            <a:endParaRPr lang="en-US" dirty="0"/>
          </a:p>
        </p:txBody>
      </p:sp>
      <p:sp>
        <p:nvSpPr>
          <p:cNvPr id="5" name="Rechthoek 4"/>
          <p:cNvSpPr/>
          <p:nvPr/>
        </p:nvSpPr>
        <p:spPr bwMode="auto">
          <a:xfrm>
            <a:off x="1461840" y="6104433"/>
            <a:ext cx="6696744" cy="2304256"/>
          </a:xfrm>
          <a:prstGeom prst="rect">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36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nl-NL" sz="60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rPr>
              <a:t>Docententeams</a:t>
            </a:r>
          </a:p>
        </p:txBody>
      </p:sp>
      <p:sp>
        <p:nvSpPr>
          <p:cNvPr id="6" name="Rechthoek 5"/>
          <p:cNvSpPr/>
          <p:nvPr/>
        </p:nvSpPr>
        <p:spPr bwMode="auto">
          <a:xfrm>
            <a:off x="1461840" y="1999977"/>
            <a:ext cx="6696744" cy="2304256"/>
          </a:xfrm>
          <a:prstGeom prst="rect">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60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rPr>
              <a:t>Strategisch management</a:t>
            </a:r>
          </a:p>
        </p:txBody>
      </p:sp>
      <p:pic>
        <p:nvPicPr>
          <p:cNvPr id="7" name="Picture 5" descr="http://www.tgram.com/images/signs/sign_do_not_cross.png"/>
          <p:cNvPicPr>
            <a:picLocks noChangeAspect="1" noChangeArrowheads="1"/>
          </p:cNvPicPr>
          <p:nvPr/>
        </p:nvPicPr>
        <p:blipFill>
          <a:blip r:embed="rId2" cstate="print"/>
          <a:srcRect/>
          <a:stretch>
            <a:fillRect/>
          </a:stretch>
        </p:blipFill>
        <p:spPr bwMode="auto">
          <a:xfrm>
            <a:off x="3622080" y="4417277"/>
            <a:ext cx="2376264" cy="1543140"/>
          </a:xfrm>
          <a:prstGeom prst="rect">
            <a:avLst/>
          </a:prstGeom>
          <a:noFill/>
        </p:spPr>
      </p:pic>
      <p:sp>
        <p:nvSpPr>
          <p:cNvPr id="8" name="PIJL-OMLAAG 7"/>
          <p:cNvSpPr/>
          <p:nvPr/>
        </p:nvSpPr>
        <p:spPr bwMode="auto">
          <a:xfrm>
            <a:off x="2325936" y="4417277"/>
            <a:ext cx="288032" cy="1543140"/>
          </a:xfrm>
          <a:prstGeom prst="downArrow">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endParaRPr>
          </a:p>
        </p:txBody>
      </p:sp>
      <p:sp>
        <p:nvSpPr>
          <p:cNvPr id="9" name="PIJL-OMLAAG 8"/>
          <p:cNvSpPr/>
          <p:nvPr/>
        </p:nvSpPr>
        <p:spPr bwMode="auto">
          <a:xfrm flipV="1">
            <a:off x="6790432" y="4413557"/>
            <a:ext cx="288032" cy="1543140"/>
          </a:xfrm>
          <a:prstGeom prst="downArrow">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endParaRPr>
          </a:p>
        </p:txBody>
      </p:sp>
      <p:sp>
        <p:nvSpPr>
          <p:cNvPr id="10" name="Tekstvak 9"/>
          <p:cNvSpPr txBox="1"/>
          <p:nvPr/>
        </p:nvSpPr>
        <p:spPr>
          <a:xfrm>
            <a:off x="1838388" y="4677295"/>
            <a:ext cx="504056" cy="1015663"/>
          </a:xfrm>
          <a:prstGeom prst="rect">
            <a:avLst/>
          </a:prstGeom>
          <a:noFill/>
        </p:spPr>
        <p:txBody>
          <a:bodyPr wrap="square" rtlCol="0">
            <a:spAutoFit/>
          </a:bodyPr>
          <a:lstStyle/>
          <a:p>
            <a:r>
              <a:rPr lang="nl-NL" sz="6000" b="1" dirty="0" smtClean="0"/>
              <a:t>?</a:t>
            </a:r>
            <a:endParaRPr lang="nl-NL" sz="6000" b="1" dirty="0"/>
          </a:p>
        </p:txBody>
      </p:sp>
      <p:sp>
        <p:nvSpPr>
          <p:cNvPr id="11" name="Tekstvak 10"/>
          <p:cNvSpPr txBox="1"/>
          <p:nvPr/>
        </p:nvSpPr>
        <p:spPr>
          <a:xfrm>
            <a:off x="7078464" y="4717280"/>
            <a:ext cx="504056" cy="1015663"/>
          </a:xfrm>
          <a:prstGeom prst="rect">
            <a:avLst/>
          </a:prstGeom>
          <a:noFill/>
        </p:spPr>
        <p:txBody>
          <a:bodyPr wrap="square" rtlCol="0">
            <a:spAutoFit/>
          </a:bodyPr>
          <a:lstStyle/>
          <a:p>
            <a:r>
              <a:rPr lang="nl-NL" sz="6000" b="1" dirty="0" smtClean="0"/>
              <a:t>?</a:t>
            </a:r>
            <a:endParaRPr lang="nl-NL" sz="6000" b="1" dirty="0"/>
          </a:p>
        </p:txBody>
      </p:sp>
      <p:sp>
        <p:nvSpPr>
          <p:cNvPr id="12" name="Ovaal 11"/>
          <p:cNvSpPr/>
          <p:nvPr/>
        </p:nvSpPr>
        <p:spPr bwMode="auto">
          <a:xfrm>
            <a:off x="8950672" y="2216001"/>
            <a:ext cx="2736304" cy="1837516"/>
          </a:xfrm>
          <a:prstGeom prst="ellipse">
            <a:avLst/>
          </a:prstGeom>
          <a:solidFill>
            <a:srgbClr val="00B0F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nl-NL" sz="6000" dirty="0">
                <a:latin typeface="Calibri" charset="0"/>
                <a:ea typeface="ヒラギノ角ゴ ProN W3" charset="0"/>
                <a:cs typeface="ヒラギノ角ゴ ProN W3" charset="0"/>
                <a:sym typeface="Calibri" charset="0"/>
              </a:rPr>
              <a:t>L</a:t>
            </a:r>
            <a:r>
              <a:rPr kumimoji="0" lang="nl-NL" sz="60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rPr>
              <a:t>D?</a:t>
            </a:r>
          </a:p>
        </p:txBody>
      </p:sp>
      <p:sp>
        <p:nvSpPr>
          <p:cNvPr id="13" name="Ovaal 12"/>
          <p:cNvSpPr/>
          <p:nvPr/>
        </p:nvSpPr>
        <p:spPr bwMode="auto">
          <a:xfrm>
            <a:off x="8950672" y="6337803"/>
            <a:ext cx="2736304" cy="1837516"/>
          </a:xfrm>
          <a:prstGeom prst="ellipse">
            <a:avLst/>
          </a:prstGeom>
          <a:solidFill>
            <a:srgbClr val="00B0F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60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rPr>
              <a:t>LD?</a:t>
            </a:r>
          </a:p>
        </p:txBody>
      </p:sp>
      <p:sp>
        <p:nvSpPr>
          <p:cNvPr id="14" name="Tekstvak 13"/>
          <p:cNvSpPr txBox="1"/>
          <p:nvPr/>
        </p:nvSpPr>
        <p:spPr>
          <a:xfrm>
            <a:off x="8497872" y="4053517"/>
            <a:ext cx="3422604" cy="830997"/>
          </a:xfrm>
          <a:prstGeom prst="rect">
            <a:avLst/>
          </a:prstGeom>
          <a:noFill/>
        </p:spPr>
        <p:txBody>
          <a:bodyPr wrap="none" rtlCol="0">
            <a:spAutoFit/>
          </a:bodyPr>
          <a:lstStyle/>
          <a:p>
            <a:pPr algn="ctr"/>
            <a:r>
              <a:rPr lang="nl-NL" dirty="0" smtClean="0"/>
              <a:t>Opdrachten</a:t>
            </a:r>
          </a:p>
          <a:p>
            <a:pPr algn="ctr"/>
            <a:r>
              <a:rPr lang="nl-NL" dirty="0" smtClean="0"/>
              <a:t>Strategische vraagstukken</a:t>
            </a:r>
            <a:endParaRPr lang="nl-NL" dirty="0"/>
          </a:p>
        </p:txBody>
      </p:sp>
      <p:sp>
        <p:nvSpPr>
          <p:cNvPr id="15" name="Tekstvak 14"/>
          <p:cNvSpPr txBox="1"/>
          <p:nvPr/>
        </p:nvSpPr>
        <p:spPr>
          <a:xfrm>
            <a:off x="8946057" y="5506806"/>
            <a:ext cx="2831031" cy="830997"/>
          </a:xfrm>
          <a:prstGeom prst="rect">
            <a:avLst/>
          </a:prstGeom>
          <a:noFill/>
        </p:spPr>
        <p:txBody>
          <a:bodyPr wrap="none" rtlCol="0">
            <a:spAutoFit/>
          </a:bodyPr>
          <a:lstStyle/>
          <a:p>
            <a:pPr algn="ctr"/>
            <a:r>
              <a:rPr lang="nl-NL" dirty="0" smtClean="0"/>
              <a:t>Dilemma’s</a:t>
            </a:r>
          </a:p>
          <a:p>
            <a:pPr algn="ctr"/>
            <a:r>
              <a:rPr lang="nl-NL" dirty="0" smtClean="0"/>
              <a:t>Praktijkvraagstukken</a:t>
            </a:r>
            <a:endParaRPr lang="nl-NL" dirty="0"/>
          </a:p>
        </p:txBody>
      </p:sp>
    </p:spTree>
    <p:extLst>
      <p:ext uri="{BB962C8B-B14F-4D97-AF65-F5344CB8AC3E}">
        <p14:creationId xmlns="" xmlns:p14="http://schemas.microsoft.com/office/powerpoint/2010/main" val="4007413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p:bldP spid="11" grpId="0"/>
      <p:bldP spid="12" grpId="0" animBg="1"/>
      <p:bldP spid="13"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ekromde PIJL-LINKS 15"/>
          <p:cNvSpPr/>
          <p:nvPr/>
        </p:nvSpPr>
        <p:spPr bwMode="auto">
          <a:xfrm flipV="1">
            <a:off x="8662640" y="2932584"/>
            <a:ext cx="860480" cy="4104456"/>
          </a:xfrm>
          <a:prstGeom prst="curvedLeftArrow">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endParaRPr>
          </a:p>
        </p:txBody>
      </p:sp>
      <p:sp>
        <p:nvSpPr>
          <p:cNvPr id="2" name="Gekromde PIJL-LINKS 1"/>
          <p:cNvSpPr/>
          <p:nvPr/>
        </p:nvSpPr>
        <p:spPr bwMode="auto">
          <a:xfrm>
            <a:off x="8801888" y="2644552"/>
            <a:ext cx="1156896" cy="5112568"/>
          </a:xfrm>
          <a:prstGeom prst="curvedLeftArrow">
            <a:avLst>
              <a:gd name="adj1" fmla="val 14813"/>
              <a:gd name="adj2" fmla="val 50000"/>
              <a:gd name="adj3" fmla="val 25000"/>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endParaRPr>
          </a:p>
        </p:txBody>
      </p:sp>
      <p:sp>
        <p:nvSpPr>
          <p:cNvPr id="4" name="Tijdelijke aanduiding voor dianummer 3"/>
          <p:cNvSpPr>
            <a:spLocks noGrp="1"/>
          </p:cNvSpPr>
          <p:nvPr>
            <p:ph type="sldNum" sz="quarter" idx="10"/>
          </p:nvPr>
        </p:nvSpPr>
        <p:spPr>
          <a:xfrm>
            <a:off x="12167914" y="8816975"/>
            <a:ext cx="311150" cy="304800"/>
          </a:xfrm>
        </p:spPr>
        <p:txBody>
          <a:bodyPr/>
          <a:lstStyle/>
          <a:p>
            <a:pPr>
              <a:defRPr/>
            </a:pPr>
            <a:fld id="{FF037EA9-F70C-4E59-BB36-04FFD53DC2CF}" type="slidenum">
              <a:rPr lang="en-US" smtClean="0"/>
              <a:pPr>
                <a:defRPr/>
              </a:pPr>
              <a:t>29</a:t>
            </a:fld>
            <a:endParaRPr lang="en-US" dirty="0"/>
          </a:p>
        </p:txBody>
      </p:sp>
      <p:sp>
        <p:nvSpPr>
          <p:cNvPr id="5" name="Rechthoek 4"/>
          <p:cNvSpPr/>
          <p:nvPr/>
        </p:nvSpPr>
        <p:spPr bwMode="auto">
          <a:xfrm>
            <a:off x="1317824" y="6100936"/>
            <a:ext cx="6696744" cy="2304256"/>
          </a:xfrm>
          <a:prstGeom prst="rect">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NL" sz="36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nl-NL" sz="60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rPr>
              <a:t>Docententeams</a:t>
            </a:r>
          </a:p>
        </p:txBody>
      </p:sp>
      <p:sp>
        <p:nvSpPr>
          <p:cNvPr id="6" name="Rechthoek 5"/>
          <p:cNvSpPr/>
          <p:nvPr/>
        </p:nvSpPr>
        <p:spPr bwMode="auto">
          <a:xfrm>
            <a:off x="1317824" y="1996480"/>
            <a:ext cx="6696744" cy="2304256"/>
          </a:xfrm>
          <a:prstGeom prst="rect">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60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rPr>
              <a:t>Strategisch management</a:t>
            </a:r>
          </a:p>
        </p:txBody>
      </p:sp>
      <p:pic>
        <p:nvPicPr>
          <p:cNvPr id="7" name="Picture 5" descr="http://www.tgram.com/images/signs/sign_do_not_cross.png"/>
          <p:cNvPicPr>
            <a:picLocks noChangeAspect="1" noChangeArrowheads="1"/>
          </p:cNvPicPr>
          <p:nvPr/>
        </p:nvPicPr>
        <p:blipFill>
          <a:blip r:embed="rId2" cstate="print"/>
          <a:srcRect/>
          <a:stretch>
            <a:fillRect/>
          </a:stretch>
        </p:blipFill>
        <p:spPr bwMode="auto">
          <a:xfrm>
            <a:off x="3478064" y="4413780"/>
            <a:ext cx="2376264" cy="1543140"/>
          </a:xfrm>
          <a:prstGeom prst="rect">
            <a:avLst/>
          </a:prstGeom>
          <a:noFill/>
        </p:spPr>
      </p:pic>
      <p:sp>
        <p:nvSpPr>
          <p:cNvPr id="8" name="PIJL-OMLAAG 7"/>
          <p:cNvSpPr/>
          <p:nvPr/>
        </p:nvSpPr>
        <p:spPr bwMode="auto">
          <a:xfrm>
            <a:off x="2181920" y="4413780"/>
            <a:ext cx="288032" cy="1543140"/>
          </a:xfrm>
          <a:prstGeom prst="downArrow">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endParaRPr>
          </a:p>
        </p:txBody>
      </p:sp>
      <p:sp>
        <p:nvSpPr>
          <p:cNvPr id="9" name="PIJL-OMLAAG 8"/>
          <p:cNvSpPr/>
          <p:nvPr/>
        </p:nvSpPr>
        <p:spPr bwMode="auto">
          <a:xfrm flipV="1">
            <a:off x="6646416" y="4410060"/>
            <a:ext cx="288032" cy="1543140"/>
          </a:xfrm>
          <a:prstGeom prst="downArrow">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endParaRPr>
          </a:p>
        </p:txBody>
      </p:sp>
      <p:sp>
        <p:nvSpPr>
          <p:cNvPr id="10" name="Tekstvak 9"/>
          <p:cNvSpPr txBox="1"/>
          <p:nvPr/>
        </p:nvSpPr>
        <p:spPr>
          <a:xfrm>
            <a:off x="1694372" y="4673798"/>
            <a:ext cx="504056" cy="1015663"/>
          </a:xfrm>
          <a:prstGeom prst="rect">
            <a:avLst/>
          </a:prstGeom>
          <a:noFill/>
        </p:spPr>
        <p:txBody>
          <a:bodyPr wrap="square" rtlCol="0">
            <a:spAutoFit/>
          </a:bodyPr>
          <a:lstStyle/>
          <a:p>
            <a:r>
              <a:rPr lang="nl-NL" sz="6000" b="1" dirty="0" smtClean="0"/>
              <a:t>?</a:t>
            </a:r>
            <a:endParaRPr lang="nl-NL" sz="6000" b="1" dirty="0"/>
          </a:p>
        </p:txBody>
      </p:sp>
      <p:sp>
        <p:nvSpPr>
          <p:cNvPr id="11" name="Tekstvak 10"/>
          <p:cNvSpPr txBox="1"/>
          <p:nvPr/>
        </p:nvSpPr>
        <p:spPr>
          <a:xfrm>
            <a:off x="6934448" y="4713783"/>
            <a:ext cx="504056" cy="1015663"/>
          </a:xfrm>
          <a:prstGeom prst="rect">
            <a:avLst/>
          </a:prstGeom>
          <a:noFill/>
        </p:spPr>
        <p:txBody>
          <a:bodyPr wrap="square" rtlCol="0">
            <a:spAutoFit/>
          </a:bodyPr>
          <a:lstStyle/>
          <a:p>
            <a:r>
              <a:rPr lang="nl-NL" sz="6000" b="1" dirty="0" smtClean="0"/>
              <a:t>?</a:t>
            </a:r>
            <a:endParaRPr lang="nl-NL" sz="6000" b="1" dirty="0"/>
          </a:p>
        </p:txBody>
      </p:sp>
      <p:sp>
        <p:nvSpPr>
          <p:cNvPr id="13" name="Ovaal 12"/>
          <p:cNvSpPr/>
          <p:nvPr/>
        </p:nvSpPr>
        <p:spPr bwMode="auto">
          <a:xfrm>
            <a:off x="8801888" y="4300736"/>
            <a:ext cx="2736304" cy="1837516"/>
          </a:xfrm>
          <a:prstGeom prst="ellipse">
            <a:avLst/>
          </a:prstGeom>
          <a:solidFill>
            <a:srgbClr val="00B0F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60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rPr>
              <a:t>LD?</a:t>
            </a:r>
          </a:p>
        </p:txBody>
      </p:sp>
      <p:sp>
        <p:nvSpPr>
          <p:cNvPr id="14" name="Tekstvak 13"/>
          <p:cNvSpPr txBox="1"/>
          <p:nvPr/>
        </p:nvSpPr>
        <p:spPr>
          <a:xfrm>
            <a:off x="8166979" y="1852464"/>
            <a:ext cx="3583610" cy="830997"/>
          </a:xfrm>
          <a:prstGeom prst="rect">
            <a:avLst/>
          </a:prstGeom>
          <a:noFill/>
        </p:spPr>
        <p:txBody>
          <a:bodyPr wrap="none" rtlCol="0">
            <a:spAutoFit/>
          </a:bodyPr>
          <a:lstStyle/>
          <a:p>
            <a:pPr algn="ctr"/>
            <a:r>
              <a:rPr lang="nl-NL" dirty="0" err="1" smtClean="0"/>
              <a:t>Boundary</a:t>
            </a:r>
            <a:r>
              <a:rPr lang="nl-NL" dirty="0" smtClean="0"/>
              <a:t> crossing</a:t>
            </a:r>
          </a:p>
          <a:p>
            <a:pPr algn="ctr"/>
            <a:r>
              <a:rPr lang="nl-NL" dirty="0" smtClean="0"/>
              <a:t>Pendel strategie en praktijk</a:t>
            </a:r>
            <a:endParaRPr lang="nl-NL" dirty="0"/>
          </a:p>
        </p:txBody>
      </p:sp>
    </p:spTree>
    <p:extLst>
      <p:ext uri="{BB962C8B-B14F-4D97-AF65-F5344CB8AC3E}">
        <p14:creationId xmlns="" xmlns:p14="http://schemas.microsoft.com/office/powerpoint/2010/main" val="21805655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Beelden</a:t>
            </a:r>
            <a:r>
              <a:rPr lang="en-US" dirty="0" smtClean="0"/>
              <a:t> van </a:t>
            </a:r>
            <a:r>
              <a:rPr lang="en-US" dirty="0" err="1" smtClean="0"/>
              <a:t>leiderschap</a:t>
            </a:r>
            <a:endParaRPr lang="en-US" dirty="0"/>
          </a:p>
        </p:txBody>
      </p:sp>
      <p:sp>
        <p:nvSpPr>
          <p:cNvPr id="3" name="Content Placeholder 2"/>
          <p:cNvSpPr>
            <a:spLocks noGrp="1"/>
          </p:cNvSpPr>
          <p:nvPr>
            <p:ph idx="1"/>
          </p:nvPr>
        </p:nvSpPr>
        <p:spPr/>
        <p:txBody>
          <a:bodyPr/>
          <a:lstStyle/>
          <a:p>
            <a:r>
              <a:rPr lang="en-US" sz="3100" dirty="0" err="1"/>
              <a:t>Hierarchische</a:t>
            </a:r>
            <a:r>
              <a:rPr lang="en-US" sz="3100" dirty="0"/>
              <a:t> </a:t>
            </a:r>
            <a:r>
              <a:rPr lang="en-US" sz="3100" dirty="0" err="1"/>
              <a:t>structuur</a:t>
            </a:r>
            <a:r>
              <a:rPr lang="en-US" sz="3100" dirty="0"/>
              <a:t>: </a:t>
            </a:r>
            <a:r>
              <a:rPr lang="en-US" sz="3100" dirty="0" err="1"/>
              <a:t>beeld</a:t>
            </a:r>
            <a:r>
              <a:rPr lang="en-US" sz="3100" dirty="0"/>
              <a:t> van de </a:t>
            </a:r>
            <a:r>
              <a:rPr lang="en-US" sz="3100" dirty="0" err="1"/>
              <a:t>enkele</a:t>
            </a:r>
            <a:r>
              <a:rPr lang="en-US" sz="3100" dirty="0"/>
              <a:t> </a:t>
            </a:r>
            <a:r>
              <a:rPr lang="en-US" sz="3100" dirty="0" err="1"/>
              <a:t>individuele</a:t>
            </a:r>
            <a:r>
              <a:rPr lang="en-US" sz="3100" dirty="0"/>
              <a:t> </a:t>
            </a:r>
            <a:r>
              <a:rPr lang="en-US" sz="3100" dirty="0" err="1"/>
              <a:t>leider</a:t>
            </a:r>
            <a:endParaRPr lang="en-US" sz="3100" dirty="0"/>
          </a:p>
          <a:p>
            <a:r>
              <a:rPr lang="en-US" sz="3100" dirty="0" err="1"/>
              <a:t>Leider</a:t>
            </a:r>
            <a:r>
              <a:rPr lang="en-US" sz="3100" dirty="0"/>
              <a:t> = baas en supervisor/</a:t>
            </a:r>
            <a:r>
              <a:rPr lang="en-US" sz="3100" dirty="0" err="1"/>
              <a:t>eindverantwoordelijke</a:t>
            </a:r>
            <a:endParaRPr lang="en-US" sz="3100" dirty="0"/>
          </a:p>
          <a:p>
            <a:r>
              <a:rPr lang="en-US" sz="3100" dirty="0" err="1"/>
              <a:t>Onderwijskundig</a:t>
            </a:r>
            <a:r>
              <a:rPr lang="en-US" sz="3100" dirty="0"/>
              <a:t> en </a:t>
            </a:r>
            <a:r>
              <a:rPr lang="en-US" sz="3100" dirty="0" err="1"/>
              <a:t>transformationaal</a:t>
            </a:r>
            <a:r>
              <a:rPr lang="en-US" sz="3100" dirty="0"/>
              <a:t> </a:t>
            </a:r>
            <a:r>
              <a:rPr lang="en-US" sz="3100" dirty="0" err="1"/>
              <a:t>leiderschap</a:t>
            </a:r>
            <a:r>
              <a:rPr lang="en-US" sz="3100" dirty="0"/>
              <a:t>: </a:t>
            </a:r>
            <a:br>
              <a:rPr lang="en-US" sz="3100" dirty="0"/>
            </a:br>
            <a:r>
              <a:rPr lang="en-US" sz="3100" dirty="0"/>
              <a:t>	de </a:t>
            </a:r>
            <a:r>
              <a:rPr lang="en-US" sz="3100" dirty="0" err="1"/>
              <a:t>leider</a:t>
            </a:r>
            <a:r>
              <a:rPr lang="en-US" sz="3100" dirty="0"/>
              <a:t> </a:t>
            </a:r>
            <a:r>
              <a:rPr lang="en-US" sz="3100" dirty="0" err="1"/>
              <a:t>als</a:t>
            </a:r>
            <a:r>
              <a:rPr lang="en-US" sz="3100" dirty="0"/>
              <a:t> held</a:t>
            </a:r>
          </a:p>
          <a:p>
            <a:endParaRPr lang="en-US" dirty="0"/>
          </a:p>
        </p:txBody>
      </p:sp>
      <p:pic>
        <p:nvPicPr>
          <p:cNvPr id="4" name="Picture 3" descr="management_style_553115"/>
          <p:cNvPicPr>
            <a:picLocks noChangeAspect="1" noChangeArrowheads="1"/>
          </p:cNvPicPr>
          <p:nvPr/>
        </p:nvPicPr>
        <p:blipFill>
          <a:blip r:embed="rId2" cstate="print"/>
          <a:srcRect/>
          <a:stretch>
            <a:fillRect/>
          </a:stretch>
        </p:blipFill>
        <p:spPr bwMode="auto">
          <a:xfrm>
            <a:off x="309712" y="5657850"/>
            <a:ext cx="3898900" cy="4095750"/>
          </a:xfrm>
          <a:prstGeom prst="rect">
            <a:avLst/>
          </a:prstGeom>
          <a:noFill/>
          <a:ln w="9525">
            <a:noFill/>
            <a:miter lim="800000"/>
            <a:headEnd/>
            <a:tailEnd/>
          </a:ln>
        </p:spPr>
      </p:pic>
      <p:pic>
        <p:nvPicPr>
          <p:cNvPr id="5" name="Picture 4" descr="ArrowLeader"/>
          <p:cNvPicPr>
            <a:picLocks noChangeAspect="1" noChangeArrowheads="1"/>
          </p:cNvPicPr>
          <p:nvPr/>
        </p:nvPicPr>
        <p:blipFill>
          <a:blip r:embed="rId3" cstate="print"/>
          <a:srcRect/>
          <a:stretch>
            <a:fillRect/>
          </a:stretch>
        </p:blipFill>
        <p:spPr bwMode="auto">
          <a:xfrm>
            <a:off x="8950672" y="5956919"/>
            <a:ext cx="3681412" cy="3681414"/>
          </a:xfrm>
          <a:prstGeom prst="rect">
            <a:avLst/>
          </a:prstGeom>
          <a:noFill/>
          <a:ln w="9525">
            <a:noFill/>
            <a:miter lim="800000"/>
            <a:headEnd/>
            <a:tailEnd/>
          </a:ln>
        </p:spPr>
      </p:pic>
      <p:pic>
        <p:nvPicPr>
          <p:cNvPr id="6" name="Picture 5" descr="leadership_penguines"/>
          <p:cNvPicPr>
            <a:picLocks noChangeAspect="1" noChangeArrowheads="1"/>
          </p:cNvPicPr>
          <p:nvPr/>
        </p:nvPicPr>
        <p:blipFill>
          <a:blip r:embed="rId4" cstate="print"/>
          <a:srcRect/>
          <a:stretch>
            <a:fillRect/>
          </a:stretch>
        </p:blipFill>
        <p:spPr bwMode="auto">
          <a:xfrm>
            <a:off x="4486176" y="6244952"/>
            <a:ext cx="4217988" cy="3036888"/>
          </a:xfrm>
          <a:prstGeom prst="rect">
            <a:avLst/>
          </a:prstGeom>
          <a:noFill/>
          <a:ln w="9525">
            <a:noFill/>
            <a:miter lim="800000"/>
            <a:headEnd/>
            <a:tailEnd/>
          </a:ln>
        </p:spPr>
      </p:pic>
    </p:spTree>
    <p:extLst>
      <p:ext uri="{BB962C8B-B14F-4D97-AF65-F5344CB8AC3E}">
        <p14:creationId xmlns="" xmlns:p14="http://schemas.microsoft.com/office/powerpoint/2010/main" val="621424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rsaraheaton.files.wordpress.com/2010/07/community.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48191" y="6644208"/>
            <a:ext cx="2333625"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encrypted-tbn3.gstatic.com/images?q=tbn:ANd9GcSaJ-EFz34w0iEdEiXdZKl7OjKosJcgdRUKls-Ka0DIR1BUMGL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081688" y="6411807"/>
            <a:ext cx="2376264" cy="210797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6" descr="data:image/jpeg;base64,/9j/4AAQSkZJRgABAQAAAQABAAD/2wCEAAkGBxQSEhQUExQVFRUXFxYbGRUYGBQXGBcaGBgZHhoYGRgYHCggGholHBwcITEhJSkrLi4uGB8zODMsNygtLisBCgoKDg0OGxAQGywkICQ0Ni8sLDQsLCwsLCwsMCwsLCwsLCwsLCwsLCwsLCwsLCwsLCwsLCwsLCwsLCwsLCwsLP/AABEIAMcA/QMBEQACEQEDEQH/xAAcAAAABwEBAAAAAAAAAAAAAAAAAgMEBQYHAQj/xABEEAACAQIDBAgDBQYEBQUBAAABAhEAAwQSIQUGMUETIlFhcYGRoQexwSMyQtHwFFJigqKycpLC4TNTY3PxFiQl0uIV/8QAGwEAAgMBAQEAAAAAAAAAAAAAAAQCAwUBBgf/xAA5EQACAgEDAQUGBAYBBAMAAAAAAQIDEQQSITEFIkFRcRNhgaGx8DKRwdEGFCMz4fFCJDRyskNSYv/aAAwDAQACEQMRAD8A3GgAUACgAUACgAUACgAUACgAUACgAUACgAUACgCH25vPhcGQL90Kx1CgFmjtIUGB3nsqqy6Ff4mP6PszU6tN1Ryl49F8x7szaVrEWxcsuroeY5dxHEHuOtThOM1mItfp7aJuFscP7/Md1IpBQAKABQAKABQAKABQAKABQAKABQAKABQAKABQAKABQAKABQAKABQAKABQAKABQAKAGtvaNprhtrdtm4OKBlLCOPVmam65qO5p4K1bBy2qSz5ZHVQLBLE4hbaM7sFVQSWPAAcTXYxcnhHJSUVl9DzrvTtD9oxd+7OYNcbKdR1AYTQ8OqBWNqoThdKM+uf9H03sayqegqlU+7j5+Pxzk0H4KYe4FxLmRbYoB2FhmmPAEeopnQp4b8DA/imyDlXBfiWc+nGDSMZiktI1y4wRF4sxgCtGMXJ4iuTyE5xgt0nhDbZO2rGKBNi4rgcYkEeIIBFTtpnX+NYK6dRXcswefv3j+qi4FAAoAFAAoAFAAoAFAAoAFAAoAFAAoAFAAoAFAAoAFAAoAFAAoAFAGZb0fEO9ZxT2rKpktsVOcEliOPAiBNa1GghKtSl1Zi39o2RtcYpYXHqX3YG0xisPavgZc6zl4wQSCJ5iQdazba/ZzcfI1qbPaQU/MdYxGNtwhysVYK3YSDB8jUYtKSbJTTcWkefsDauWsYiMwtXVuLLOyqEIMlixMRGvHXlM16Kc4zrbXKaPNV1yhal0wz0Bg8bbvLmtOlxZiVYMJ7JHOvOyhKDxJYPSQsjNZi8lK+K+8CWsOcN965eAMAxkVWBzHxIgD/F2a0Wax6aSlFZZtdmdiLtJS9q2oLrjq31wvL3/AOTGbtye6s/U6y3UvNmOPcv9ns+zuyNL2fFx06az17zfybxn3pD3Zu28Rh2U2rzpl4AElfDKdCO4iqI2Si8pjV+kovi42QTz7ufz6mib9betYrZ9kdNbW9Fu69kE6yhle4gtIBPAdsV6vsxT4sceGj5B23CFdk9PGXMX8l8sjH4SsiXrl171pAU6NUZ0DOSymcpMwI850prX7pQUYpvx6Gd2eowm5Skl4dTXnYASSABzNYyWTbbS5Zm/xR3iv2ntWrLsltkzl0MFzmIgMNYAAOn71amgohJOUllrwMntG+axGDwn4ol/hjti9icO/TEv0b5Q54nQGCeZH1qnX1QhNbeMl3Ztk51ve846MuVImiQ+K3pwlu70L30FyYI1IB7GYCFPiavhpbZx3KPAtZrKa5bZS5++vkTFUDIKABQAKABQAKABQAKABQAKABQAKABQAKAKZ8Uto3bOFXoyVzvlZhoYgmJ7/pT/AGfCMrHu8EZvak5qtKLxl8/sV/4TbWvNeu23dmtdHPWYkK+YBQCeEgtpzjuq/tCuO1SS5KOzbZuTi3waXtHGpYtvduGEQST9B3k6edZkIOclGPVmtZZGuLnLojA98Nt2cVfN2zZNok9Yls2fsbLAynzreorlXHa5Z+B5++yNstyjj4h7m9uKNq3bW61tEEKtv7MADQCV1PCZJPGpLT1Zbxlvz5K5X3Pjc0l0S4+n6j3eDeTFYnCYVHZjna6sjQ3SpQKTHGM0eIqmuquqyTX+hm2yy6uKl/spuemci2Ce3c3gvYFrvRMAXtqIOoEwytHDMASNf3jVU6oXY3eBYrbKPw+Iw2ztG5iLpu3WzO0SdBMAAaDQaAcK8t21CML0o9Nv6s+o/wAFWSn2fJyeXvf/AKxGANZDPWxeVk4eVdON8odLZ6oc8CzLHeoQ+nWHpXuez3/08F/+V8z4n/EGf5+6XnOXyD/s+YEoIyqWOvIcxNNyko4MeqMpNr4lq3mx958Bs/M5a2bbZtZ6wY5c/fkAif4qVojFWzeOfv8AUc1Lk6YLPH3gquIxjMioWbKpJCyYE9g4TTbSznxEop9PDyLhuZv9dsNas3AhsyF0RVKyeIygSZ114+c0nfpITTkuo9Rq7K2lxt8sfTH2zV9ubesYNQ1+4EzTlGpZo4wo1Maa8BIrJqpnY8RRsW3QqWZMwhrRxGKdLJ6RnuMVJIUsCxMnORB7a31NVwW7jB5yVTtse3nJ6B2ZYNuzaRjmZLaKT2lVAJ9a89ZJSm5LxZ6SqDhCMX4JIbbd25ZwiB7zQCYAAJLHuA+dSqpna8ROXXwqjumwbC25ZxaF7LEgGCCII7JH64Gu3UTpeJENPqq703Dw6klVIwCgAUACgAUACgAUACgAUAZL8T9s3lxXRq7oqqsZWKzIBLad5j+WtvQ1Q9llrLZ5/tC2z+YxlpJLH7/oXX4e7Se/grTXWzOMwkmWYKxAJ5kxpPOKztZWoWvauDV0VjnStz5IH4kbzMhbC21tkZQbjOocCdVAVgRPA6jnyimtDpVKPtG/QR7R1zhP2UV6mQOSs61p9DPS3Gm7Jxb4nd/Eh2ZjaLKCSSYQ27gEnkAY8KzJJQ1cWvH9co1Y5npGn4fo0zLbDjMJ4SPStJPkzZp7eB3fvluPkOzwFSbKIQUegT/+ncBtyzHoiCitJCwZgA8BOulVNLDXmNRbypJ9DhwoAAk5o7oHd31PAv7Vt5xwGfEICTlzE21XWQFKogzCCJPV56a8KrxjxGN27lrgbK015ftz/uF/4/qz6d/BPGgn/wCb/wDWJxeArHfU9dH8KDi2SCQCQOJgwJ4SeU13HGSMppSSb5eQ/wC0dVUHJmM97BQfLqj3r3Gjjtph57V9D4n2vPfrbnnK3ya/PzHlhwAy/vqVLayASDwmOQptxUsZMhWThlxIp2IJB5VFvwYwkmsoWtXRwIBHbzHeDUk0Vyi+qY6wT5CrCCQZkgHUHvruEVzcm+HgnviDt04psI54mwJ5DMbtxSR45JpWitVOSXn+iHrbZXQhKXXBW7B1ptCc1wa98LttlrV5LjdS0oYEknIOtm1P4YAMeNZfaNSzGUVyzR7JsklOEnwuV7irfELe2xjja6IXB0RcSwADBsuoAJI+7z7aY0dEqU93iVa6+N7Sj4Ft+E2yrlu1cvPAW5lyAMrSBJLHKSBxiOPGle0LoyaivAZ7N08q90344L3fvqilnZVUcWYgAeJPCs5Jt4RqOSissJhMZbujNbdLg7VYMPUV2cJQeJLBGFkLFmDT9BeokwUACgAUACgCqb9b1PgggtqjMwJOeSABAGgI5nt5d9PaPSxuy5PoZuv1s6JRjBLL8/cPdy9v/tuGF1lCuGKOBMZgAZE6wQQap1NHsZ7V0GdLf7avd4+JnfxX25bu3ehW2ue31Te/HodVHLKDI1B1mI56WiplCCk2+fAy9ZqI2WOCiuOM+Pp8Ch4bHtZuJcRiGRgVMniNabmlJbX4i1WYy3IunxZbLiww+7dtW2nwkfICldBL+jjyYx2hXm/d7im3MNKK2bUzAjl3061lZEI2Ym446F++FKG/s/aGGGrFTA/iuWmUe6Vlap7bYTf3hm3p1vqnFfeSiXNiXbLJ+0W3tFvuqwys0MRMHUDv7tKfqnGbymZupU644wIYy0qk5C0DtPyqySx0KKpyku9jkj2l2ULqZ+hqp95rA0sQi2+EPQ5Gh1PaCIqeWL4T5QniAuXQHNMkk8o4AVGS8UW1y4w0EwxEedZus7OjqpKe7DXHwPS9j/xFPsyudWxST5XOMPpz14wkGYRXk3+I+qJvYic3b2sbK4q3AK38PfQ9oi07KR5iPOtfsiCk5Py2/Vnj/wCMZuMal57voiDw+UqCRrrz79K9NHzZ84tfRL4i4cmRw7+zyqeWUYSGWLtFSDIIPAju5GeBqMk0X1TUljoxfZigyTqRA119qlXh8lWobWEh7iLqrcRsoK6Fk1AMHUAjUTUp+7gq0/Tvc4HW9OIGJdb1m10dm3atplBzC2F01J1Ms3HiZpeEHWsN5yx52q1vEcYRD2rukCPSr0xeUOcl43ax9uxs7HhjF27bhewqerlB7ZcmP0FtRVOVkJeCL9JqKlGdf/L6lHt3KaTKJRLt8MNr3LeMt2wSUuHKy8uB18uPke2l9ZCM6W34dC3SOUL47ej4aLR8VNvWblkWLV5Wdbw6RFJMZVbQnho0ado7qV0FMoy3yXGOBvtK6LhsT5yE+DxYm+dcgCg9maSQPGJ9an2m1tivEp7Jg1OcvDg02sg3AUACgAUAFa4AQCQCeAnjXcM5lFG+LGyxcsLezqjW5GVp+0za5VgE5pGnLUyQBNaHZ9rjJwSzn5GZ2nTGUVNvGPnkzfdzfC/goFtgLXSB3QqpzaAETEjQcjT99ELVlrkR0986nhPjy++RPf7CsmOxEAkdIWkAkAP1x7NXaJOVUX7vpwF0YwunFvxz+fJWbjfMVNsIotm+m2muphQeWFsAntOWWM/4tPKqdPFQjLHi2T1Kc7It+CRXExUqAQdNJg0xu4FnVh5NW+E+8KP0mHFm1aKW1fOgym4EhWa52tqDPeaytbVhqSbeTX0V2Y7WlwRPxhxqXjhblhxcg3UOXXrfZsB6GrdHGdbcZLD4KtXZXbFSi01zyUDOeDr4gn8jT2fNGZhdYsa2jlZgOY/Q9qguGy+Xeim/AOt2ff2MUZyRccHcNYuXn6O0jXGK6IilmPGdBrFQlNLqWQrcsYRbtlfC7aFxRmW1Z1B+0fWNOSBte4xSz1laHP5Kcnkq2Lt5WZTxDEehivHS/Ez7RDmqL9yLFudupdx3TG06LkRlIfNqbtu4qwQDwPGtXsq1VqefHHyyeR/i+pzdOPDd89o12tuNj8KAXsl0HF7X2ixBOoHWAB5kCt+GphLCTPA26Way8ZIIXKayJbRK7czBAdASNPKoyllIthDa5e4eI0CFgeVWp+Qq1l5YjjLTKM85gefYewioyTXJZVOMnsxhi2IssljNm+8QGX348xIFdku6mzlVqlc4pfEY4HU+BJ96jAvu4RN4VHvfYWlL3HPVQRJ0nn3CasnYoxbYpVQ52pohwCuh4jQ+I41CL4GpLllg3Hx37PfS9lDFcxAPDrAj6mh1e1rcW8ZKbNQ6LFNLOP8AREG5mJnUkmT2mdT61NY6A85ya78J94S6/szAdVSUIAB0iQY46EGTrodTWbr9OkvaR+Jodn6qbm6p+WUxTePfy7ZxjWLS2yiQGLBiS0AmCCIAmOHEGjTaGFlalJvLI67tGymeIJcGgWnzKGHMA+orMaw8GwnlZDVw6doAxr4kXXt452BIZWtsh7IRYI8GBrf0e2WnS9cnmNZujrZS9MfIc/E7biYi1YNp1YZWzBTOVj0ZIPfB9zVWhqde9SXP6cjPaE42utxeVz+ZmNx9KbbKIrkuu9F7Nbw93/nYayxbtdBkfzGQeoqvSvEZR8m/3Oa6vN0LPNf4KpssKMVYFxQyG7azKYIKFxIPlXLcqLx5F+nabTLd8YdmKl5eiUIiWLa5AIAAZwI7oI9Ko0ilKlyfmW6q2MdTGvHgUu7fHR21HACT3k025d1CUa3vlJlm+E17/wCQKT/xLF1PWG/00lqn3c+TRpaVcteaI7E46FYH7wuKQOwhXVvPUU82tymvIyYQca3U/Mh2uTUMlyjgaZusPCq88l+O6yR3a2Y2LxFvDoYNx2E8coEszRzhQTHdVcrNkXJk41b5pHozYOwbGDti3YQKPxNxdz2s3M+w5RWRZZKbzI2a64wWIkiTVZYea9sWj+0Xlgz0riIM/fPKsSSe9o+oVTitNCTfGF+hqPwdwb27eILoy5mtxmEE5Q06HWNaf0cWk8nlf4luhZZWoPOE8/HBowNOnmDPPilubau4e9irShL9tGd8ogXVUEtmA/GBJB4mIPKG9PfKL2voKajTxn3l1MRvHrIOw/Q1o+RmpcSHNh9PM/M1bFlE1yKdJmGU8G4+VSzlYIbdr3eKBjsRmSNYDe4mic01glTTte8ZYR4FVwZdassu3w6a2mJW6dGtpfYRwJFlz8p9K5qY5p4819SOlm46jEnxh4KWAZgzy41PxOtprKJLD3coJUaKs8e8DTtMmY7Jq3dtFpVe0zljJH0nzqCfBa484LPuttF8Lbv4hCA6qqISAYe4w1g6E5FuHyqFsVNRhLxf0/zglTJwlKa8FhfH/A53dw9zaGNh3CtcJZ3MDNzYIAPvxJA04VKyxUV5iuEVQp/mbMTly/zZvaiBA4V509MdoATv3gilmICqCSTwAHE1KMW3hEZSUU2+iMw+KOJw+ItW7llg1yXU3BOipBKFTzlwQY4E9ta2iqtg5RlwuuPX/Ria7UUTUJQ7zeVn0/2Zxh2lLi9yt6Sv+oelPf8AIVx3fRkUW0PnVZclya5vHsRLGxsPZZukYODbugFcvSF7hKieGWVgyOfZCOmk7NQ2uOOfhwN61qnTrjPPH1MjvvqCPL9eVPS6itawjVPiuQ9rDX/w3beUnxAdfm3pSmhnhSrf34F/aFLlKFsfAya4YAHZp9KYfCRXHlstXwuwVx8cl5CAtkMXk6w6Oogc9aV1Eltx5jWnjzkV3iwdtsZf4rnuP92AJB7OAk6ntJp2itezjnyMnVaiftJNJcMrGIQo7KeR9dAZqDWG0XwkpxUkSu5+xhiLym4AbQZlZZIJOUxqIjiDPdS9s3FcDlUE+pJYO4uC20DbUBbdzRdfutZ1EntDHXvqD79XPiTzstyje8BjUvIHtmR7juI5GsyUXF4ZpRkpLKFyK4SIC5su3nZwihiZLAAE+J51VsWcmgtRPao5eCQ2dZyg+VSihe6WcD4CpFBWN/drKmFv2VM3Llt0gfhDqQSewwdBV9MG5KT6C91iS2rqZHtzdk3MRduI0Tcc5SJAJJ7OVOxsaSE5QTyVm4nRsyEiVJBj+EwY7qai+BOceWK7LXM6A8AJNWVLLRRqXtg8Fr2VYTEi6jgFFIIHZoQTpzIqGrfRol2fBxTT9Sh2mriYzJE9u1i8jlifwXAB251KfJifKrY97C9/05Fbkopv3Y/Pgjto4jPcdu1oHlp9KJPLbO0V7K4x+/Mld3NodDcDnUKVaO3KZjzGlSxug4+aKppxsjJeDIYuWmfP5moLyGX1yTmJOTB2hH/FvM091pAF8puOPKjObPRfX/RFLFbfm/p/sc7o4gribUHXpLceOcVZPDhJPyYs01ZBrzRfd1Ns3cTtJnFx+jZ7hyZmy9GqkJ1eH7vnrSd9MK9Lhrnj1yNU32W6/hvbzx4Y5xx+RptYx6AQxlgXLboeDqyn+YEVOEtslJeBXZBTg4PxWDz7tUspdDoRII7GXQ/L2r0+U1leJ4+utxe2Xgxhu/a6XE2rRYL0p6OSJAL6L/Xlpaye1bvI1K6972eYnvRsVsHfey5DFSOsJAIIBBE9xqMZqcFNeJJxcJuD8DRds3ze2DhLgMlOiB/kzWT70rp+5qZLz/2M6uKs0yfl/oy+5sy7nRMvWecuojTjr4a03bmPLE6LIW5UWartcZtk2rdwT0S2R5pCTSWmS/mPXP7jeslL+W7vhj9jIMYvXKgEmTAHjTk+uBap91SZdPhOzWsXetupXNZza6fddP8A7H0pPUxaXI5pbIz5i8oYb0tGMxA/6hI/m1+tPaeWa0IamGLWV7aF4sZII4a9sGo2vLydogorBaN0ptWs0/eYsDwjlx8qUnzLA9HiORHH2WfGDEKQykpJmSIQLJ9Kv9hOMBP+dqnZjOPVYLhs7HMhlGKkcwYpNpPqOptdCyYXeu6PvZW8RB9o+VVOmJer5C//AKj/AOmP83+1V+w95etX7jo3oKgwi+ZJ/KuqheZGWpb8CO2hvJedfvZQZ0XTs58ferI1RRRK6TK3j7snKeb2h6sBVq6FfiJYzaIQsT2k+pq+nTuxZfCFNTrFVLbFZkZ9tVPtWYGQxYg8OJkir5Q2EK7faLLWGFwFh8pfgBprpOtSqUsZIXzhuUH16lm3avEWsSRqSgVfGH+pFU6l5aQxplhNlKEgkEQfTlQmTaJXZWCNxZBiCB4zy+VMQXdz5Cd1iVihjqTO8u6Zw9o3kcFAyyp4jMY0PPWNKUrt3PDHZV45GGw7KlXdxI4AeWtP1JNNsydZOSlGMOo9+H+DF7H2RGnSBo46KS8a9yxS1sttcpffI/CObIRf3gtPxqwpGIw93MMrWiiprIKMSx4RBzj0pfQy7rQ1ro8plDwrQpPaR7Vox6GVYsywa98Itl5bdy+x65Y24jRQIY6880r6Vm9o2Syq36mj2XXW07Y9eholZhrBCaAMd+JmyAMazoILojFZ0JkhjHaYrd0DcqvTg852lZGu/bjGVkq25Dom0sL0gBHTAAH94yEPiHKkd4rmpT9nJIZ0rW+LLJ8acFF+3c5PbA81JB9itUaN5qa8n9SzVrFyl5r6C+6F7pth4q0eNs3Mo8Al0f1TVc+7qIy+/IujiVEosgtjY0Lct5wDrAPGMwiR2cY8JrT1Ed1bMPSLZfldHwXXaqZ8BiF/dRz/AJRm+YrJreLUzdmt1bRl+D2cxAv5lA6wC/iJB1j51oRm/a4SM6yEVTyya2RtLLcRj94HLPOGj/b0q3UQU637hTSZquyuj6jPf3q464RwZUb+hR9KV00u4kaepjmWSJe6Hssp4jVT4fr3pqXeg0IKLhapL4kzs26hwSpmAfrQPByffhStUJOzclwO3WwjXtb5ZG2r5UyKeTM6VaksMsuAvNl62h5+Y0rMsw5PBq1JqCUupJW8Rp6VVgsyM9r7WNtQF4tOvhFM6auMm3LwFNXZNJRi8Z8SJs7euA6mRzGv1NNzqhJYwhKuVkJZUm/c3ksGIxHUHiay0uTYfQbvdm54Mp9ASPejwOrqVvbFwi4wLA6kiDOh+vKtOqXcSMy2v+o5dckVjbcgENr+7H1+lcsTfJ2qWHjHxF8Xi5UKOA09BFdi8QSB15tcmSO72JCWW7S5PkAAPeajCpTlul0I6m+cIquvq/HyInbxDMrcGOnkKLYRTWCellNpqTyWOwB0+EsqAMtvDlojVsouNMcTrE91VKWKZe/P7F04KWoi/JD74j4kjDIn710T4Kp+pFLVLnI3PoVXCWnC9Hl4jQdpPKtLLjB5MlqNlicX4lz+DWAP7TcdgR0aEajgzEADxjNSGqkvZJLxZpaaL9s2/BfUR+MeMz463aHC3aX/ADOST7ZaNFHuZ82S1kufQq1zAPbNlXXLnUOuoMqxIDaHTgePZT0JJ8LwM2xOKc349DZvhpgyLT3TMO0KOULxPmdP5az+0rE5qK8BrsWlxrlN+PT4ffyLnNZhthSa6cKB8TsOQ1i4OBDofIgr82rW7Mn+KPxMDtuvKjP4ffzMn2k3RXVupxDhh/iBBHuKduin8RfRWPCXka/v9sX9vw9pkYKRqCRPVcA8vAGsfT2+zbXmbepp9ph+RH7rbGWwjWhwI17+RJ8ZosnnkK444M1tJlugEkNbcj+ZTGo8RWysWLkxJuVLeOpo2z8d0lsAcLgKsPHQ1lW1bJteRq6e72kFLzMqDkW0B/C7jw0TT1mn4SxJitkcxHeEbrKZ4GYIkTVzjuWMim918pZHu/DK/wCz3l4srI3ikR/dSUYOuTgzQVsbq1NfErK3OPlV2Svb0H98BbhQaQxUDwJ+lSrl3UV2R5bJBMCh/HDdsaUxsRnu+af4ePmL2ccUJR+Pb2jtqi2mLXTDGaLpJqSeYvqn4EjexYRZJpKuvfLBoW2bI56kPtHaAuACOB0Pz507CqMOjEpWTn+JIY2rkEEwQOVT6kcY6E7htp9LCxBGtLS03PcLlq9i/q/INjLx62RlJPKr6tPs5fLFLtX7ZqOGo/fyK5cvk6k1JyLowS6CKXJYDvHuarlIvjDoIuxY6akkwPE1BeCJvCy2SxsdGEUZicozTAhjyHOOXlV1amlhilsq5vdFhNoYMlRmWDwDePI122KxlkdPanPbF/AnNhMHx9xuSB48oQe00nZxWkaMObGw2/V4PfwyclDOR4kR/bXNNHMjmqlit4C7A+1xidihm9BHzIpnVy7jE9BVhmu7AgKSI1I9v/NY1huVGL7y3zidp4hlE/aso78kIPkK1dMtsFnyMvWSy373gl9+8GVxuS1r0Nmxb14AhOA/lIP81Gi3Sg5ebZX2hKuDVbfh9DW90sJ0WDsJzyBj4v1vrWZqp77pP744NXRQ2URXuz+fJMUuNBTQBW9/cNnwbmJNtlf3g+zH0pzQz23L38Gd2nXv0793P38DFtp7P6jtJPPXkOY9K2px7rMDT6jvxWPcaJsXei2Nn4ZGkuLaKQBwCaAme4D1rLWknObkuhtXdoVUxUJdfd4DvBY9cwaeqQdf131TOtrh9Riu2MkpJ8MzTelcmMvxwLZx/OA31rS08v6aM/UwW9ktutjSQ6k8CCPOfyFVatZaZLR92LRXN4rGS7i1HAXwwHYGzkf3LUa3wn7hia5Y2wrTApyLyZ9iwTDpbuKEddBwMmQeE1Y4Rl1EVZbW8wfw8CuY7CG3cKfen7sDiPDtpWcdjwzWosVsFJEjisLN0tmVYYGDM6rqD2ca7TBuKZDUWpSccN5FOljnTGRPbkaY64x1g5QIzRp61XNsvpjFcZ5fgSe236ieP0pTTvljt6ykRV/qxrxCn1E0wp5KHDAibldyc2j7DMUZ114xPbBNSqllFWorWfQcB6tyLbSLxlplPWWJmOBHqKokmuo7VKMl3XkSwKlrygcSyj3qiT6jUV0HOA+yZy33kle6QYNXUtfiFdVByxD8yS2ZeGrnVuVMQeeRHUQfEFwiQwE3LqAn8Q48NDULn3GS01aVkccHN0LZZsQ/8QE+bE/SkLHwkbEFyxDeXDEXFuHsK+hn6mp6bqyvUrukjuPhTL3eUZB6gn6UamXRHNNHGWaPhlItSOwms+XUfj+EzazhVS5cK6s7kk8dSeA7prdojtgsnltda7LcLohTZam/eC6k3HUE8TqQoP8AlA9K7KShByXqCqnO2MJdeF9+huaCNBwHCvMnskHBoOhSaDg1x2HF229s8HVlP8wipwk4yUl4EJwU4uL8eDEMchTMp4qSp8jB969NGSaTPF7HGxxfgO8R0YFsWyfuiZGg0Gg7/wAqp08Zxi1L4F+unXZNSh1xyOtiYo5zb7RI8o/XlVOsgsKQ12XOXMPDqN9/sCOjs3o1P2ZPbGYiao0suXE0NTHhSI3cUg4jK3AoTHaVIMek1ZqvwZIabG9oLvJhg2PvK2guop8IC6+q1RCWK17hiSzNkRYwy22YMM0EgaxwMTpzp+rmKbMzUt7nGPAubnpVuRfaJ4e3cbEWny9UMonmATBkUtqIyks44HdLZXB7c8sY3rsOQeOZh56/lUoy4RKcG2xdLlWpi7iOLWII8OzlUkyqVaYXa97NbU/xEe1I7VGxpGlBuVScuo3W2HuWw3Do0J74XhU6Vl4fmV6mThDMepMLcQaC2gHgKdwvIyHGb5cn+Yyx92W7iOHZUZMYphiPvEVaKiixrIji3BQ/rWozacSypNTRYN2sEgtW7hQZ+t1o1+80e3Os2yTy0acVwV61ZN248c3Yk8gCadpi2sCOpsUHuY6GFW3orE9p7avUNvQUdsrOZI6Lkc6lk5tyWndC1lssf37hI8go+YNZuo/Gaunyq1kab34dnuW0QEwGM8BqY4+XCrNJFtPBTrbYV43MnN18Nkw6rpmBbNHIkmPaKp1KanyXaWyFlacWWDFbTW1hyXMngqiJPD9TVNdMrJ4iXXaiFNeZ/AzzCK0HMI1MayY5TpW4s+J5e5wcswLN8O8B0mLa5+G1J8SRlH1PlSWvs21bfM0+y6t1qk/+Kz+ZqimsM9IKCg6FNBxibV04ZJv1hcmLvDk8OP5l1/rBre0U91K93B5jtGvZqcrx5/chMO4KqO75U2mZtkWpNi+CdrVwurHUAFTqCBy/WtV2UxsWGX0auVX4V/ksO8YF/Zlxl/CQ0dhDAEehNZcYuu/az0CsV2n3opG7LFLhuKYK6Dh+IEGQR2VoezVnD6GXdqXSu71ZOtcV7guXFDMBGaNQNezxNQs0kcdzj3Fen7SmpYt5Xn4le3i+zvXI4dUjwIE/WuUyxX6D10FKz1GoemBXAtZxBXhXUyuVal1InacdJI5kHzMg0tbw+B7T5cORS01TTISQbP1h/hPzWhvvL78gUe4/VfqTWBwVu7YJuTAc8D3D86VsU3diIzCUYU5l4De9h0DBlY9UAAcoGlN107PHLELNTKzjbhfMLnP6NW5ZVtRxrKtqWIPkR+dcayCnKPCXHzGh0JB5VAYXKyNM32Q7x8zNVZ7hfj+qXjZNgjDWo/5an1E/WkJfiY6irYW29oFWBVjxFaVEk48GZqod/k4LsiRVilkr2YeBK43WXzPtH1qLfKLIrus0vZWH6HBoD+7Pmxk/Osqb3WM1IR21ogWxBfrHnW1XBQjtR5XUWSsscpExu4BL6idBl5x20nrW8JYNLspJbnnny/UYbXxvSXmHJOqPI6+8+gq7Sw21+vIv2jY52e5cfuR95oj19BPzimGJQWTQPhfhcuHe4fxvx7Qo/MmsbtCeZqPkem7LrxBy839C7rWeagcGuHQpoAI1dOFC+JOzDFu+Pw9RvM9U+RJ9a0+z7eXAxu1acwVnlwUHDr1A3LpCI7NAP9XtWmpc4Me2HCfnn5cjl3geY9zFTFUskpu/dzW8ZYY6NaJHdoQT7r6UjrI96El5m32dNeznF+WSBwWC6IaasRr/ALCnIxwZVt3tXzwhe5eUDUx4/rXyqTeCuFbk8Ijt6LQlcrBwbUZhzIn00iko7mpZWMm5mK27XnBFW3kA9oFXJ5RXJYeAAE3EjiQw9cv5Vz/kgeFB5++pOjY9o/eBYxxnTxgdnGrZVRl1M5a22L7uMETtLZ/QwQSVJjvB7/zqqcdg5p9R7bKfDQ1tWmZuqCYRjprpmXWq5NKSyNxTcWkTliyyYMlhGa5I8IA+YNVwknfx5EpxfseSOL/Kfcj6U2pc4E3DCTH1nZrkSSF7jxqaixWepgnhciGKw7WzrwP4hw8PGuNNFldkbOn5EdebU1VJ8jcFwhoDICKCTApdzSjgajBuW41HBqLdiWBAtoojtMAAetKxi5zUfMusmq63PyIl7kktAk84rYhCMFhHlrrZ3S3TZD7ctDR+BJg9/fXJ+Y1o5vmIlsrYVy/DggJJUknUcCTHPSKUstUHyatdTnHjzLttvaIA6K3rliW5CBwFV6fSblvmQ1naKrfs6+cdWV63bYTmaZJOgA4+FaKjhYMWy3fLdjkkNjgdNb5BWk+C9Y+wqu/+2yzRpu+Pr9CJsuWJY8Wck+5+dTisJI7fLMm/vkPjrZCBuTEqO3SC2nZw9a45rdtCqp7N/hn6f7Nj3YwfQ4SwkQQgJ8W6x9zXn9RPfbJnq9LXspivd9eSWWqS8OK4dOGgGENdAiN6sL0uEvLEnISPFdR7ir9NLbbFi2rhvplH74Mp2DbS50tq4SA2VlI4gjQxPcw9K19RKUMSj6GHpa4Wx2T9RHEpoy89R5j/AHprO5ZMzbsnh+DHGwnnEqOV226+qkj3UUvqv7efLDNDs/8AG4P3ob3HyuFI45te8Rp8/SmFLODNdeM+4PUisSxFkMpBGn61FcaysFkJuMk0VnFL0c88o9on5Us3tXobMO817yQwmzGlLmaCDIETOnPXSrVX0YnZqo4cMZyTAujnp46fOrMiGx+BG7aJdVW31jmBaCNAP96qty1iI5pEoScp8ccB9z7f/uoIIOR9DpzWktTxE2dK03wWDeu1GGJ/iX51Tpn/AFC7UL+myn21INto6ugn/C5J+Yp+D77+BnWr+kviWKaaMMZ7V1tkQSZEAa8/yqMugxpvx5IPCWc91EPBmAPgTr7UpY8JmzWstFvtbJS2OqAB+uJpBNtj7xFZfQkNpbWUoyIpaRE8B+dNVaOaak3gzru06ZJwSyvyIRXYj7sHvIj1E/KtEw2orxCXsKHHXg9kaR4VxpPqSja4Pukxs+x0GCBnrfamf5iFNZlizftfuPQ1Wf8ATb15MibbwFni3D0J+QrUyedkm2/cK10rFNj22a1fZVLHo7hAUEn7Rso0H8BJ8qVukko58X/k09LBuyWF0jj49P3I61oB2gD1Y/8AimBWXL5+8EjhcGb+Jw9gzGhI7jqx9AKUlYoqczRrpclXW+nX8+TaLR0rDZ6JMWArh0MK4dAaACkV04IX0kEdtSRGSyZhit2bqYvNbX7IyZkQszKxx4+1ab1EZV4fUyYaWULW49CN3kwptYjXmAfHOoJ/qFN6ae6tP4GZrq9lsl54f38zu6WzjevghsvQFSRElhOgHdAgnvqGrtUIbcdRjs+lys359433js9HfP8ADdH9YI/1VbTLdVF/fkK6iG2+yP3/APYTmmBAQtvLuvcpHdMj6VFdWWSS2Rl6/fzIfHqJEjQrr6kfIVQ+rRqxb2ponnuAESYkwO86mPamGzHUW848A1dInIoO5F9mgC+jRrDCfKfpSmsjmvPkaXZdjVu3zJTb2Hz2GBmJU/1CkdL/AHUbGtltolIghbAEAQOytk8tubeTi2QOE+rfnXMHXNvr9EdW0BrGvbJPzoOObfAmMODfstGueD39UkfKltUu5k0uzJv2m34kttdoCjtOvkKW0SW9sd7Tk1Tj3kfmExIns561pHn8PGTtdOCIvfaFOxQZ8SRHtUc84LNncUvfj7/MnNt9XBqO1bY/zHMazod7UN+v7G81t0cV7l8+SAP30HYrf6QPrWj4mH/wb83+/wDgdWbLXGCLGZjAngCeZ7q5OW2Lk/AKa981HzZbthbPOCw913IzBJgawEUxr2k/Ssm+1XSjGPQ9FpNPLTxnOfV8lF2bYLm2g4u499PmRWo5bY5MRrfZjzwvzNnwGDVSCANBE91eelJs9XCCRJqKrLRQUAGFcJANABTQcCGunBhdTU1YVtclH+J+GhrNwc1IP8hDD2J9K0uz592UfiY/a1ffjLz4+/zITc3EZMWRye2R5iD8lNW66OYZ8irsueJYLHtXZ9u5cJdQTpH0ntg0lXbOMcJ8Gjbp65z3NclJuPlgHtjzrayjy+x5a8hLhd8U/tb/APVH/Il/8fx+q/wMdoYdiuYKSFZgSBMcCJ9TS85JTwadCcqkx1jH6ltv47R9SB9aul0T9DPqj35R9z+XP6D2asFhHGfcMEjhqNOYqux4g2X6aKdsUx/s1gL1ueGY/wBrVXql/SZf2bxqEWTbFofs7MDyH9wrM0r/AKyNvXrOnl9+JUmP3e/N7RH1rYy9+DzigvYuXjkE1MpC3VJBgwRrPgeHnwquyTS480X6eClJ58m/kPNn4cO8kfd1HiZHyJpfWPuJDnZcf6jfuFNtiGtDuc/2iq9EvxDPar7kUQ9g/a3T3Wx7E/WnV+JmVP8AtQXr+n7DmamUDbDa3Lp70X0Wf9VQj1bL5ruQXq/nj9C27Z2W99QiRKEGDpIUZYB7ayqLYwnul4noNRTKyvZHqv0KqBFx54r1T4qWn3PtWrFp8o8/ZBwSg+vJL7lWjcvWydYVnPmNPTMKV1csU+o9oK09Vx4Z/Ynd9cQUwzjhnKr6mT7A0hpY5sRsayW2pkXuRsdnuLeYRbQafxN3dwMGe6nNXclFwXUzNDp25+1fQ07BjiayJG/AdAVAmHFcOh6DoKACmg4EIrpwaYldanEhIjdvbLXE2MjjhwI4g6iRVtNjrnlC99SthiRn2G3fv2cXahSyhv8AiD7uU6GewweFaFmohOrnr5GZp9LOq7jp5l2xWBIg+VZ0ZGvKJmu8dnJcuj91w3lmDfKtuqW6pP74PM2w26mUfPPzQSwB01mRIzgH+bSpXZ2Nojo9rs2yWUy3LhFAgCB2VkuTbyz0Ea4xW2PQicTsDO2pGQkGOehBA9RTS1S9ntxyZ/8AIS9vvzw8+vJDu4AJOgHE1oN4WTFUW3tXUJi/uN4H2qNnMGi3TvbdFvzRIYG0TfUAcGM9wANVaiS9i2MaKLWpx5ZLPti3/wC1Pl86zdN/eRt63/tpFMc/d8T8hWs/7i9Dz0f7D9V+p2rBYVsJIfuUn3FVXP8AD6oa0vWf/iyT3ctyX8F+tLa58RHeyVzJ+gpt/AOzIygsACsAEmSQRoOWlV6OyMcpvBd2nVOcY7Vkry4dkuXgwhs4kdkIulPwkpd5eJlXwcNsJdUvq2zlm9mzacGK+Mc6knkrnDbj3rJcNmbMQ9ExUZoUz5A8KybbpZkk+D0NGlg4wlJcpInAgQs5PKfrSuc8D2MPJlhuEo7c2zHzP+9byWI4R5eb3W5Ze/hvg5N1+QCqPcn5Cs7tGWFGJp9kQzumy27U2ZbuqEuKGWZg93Cs6E2nlGzOCaww+Hw6osKABoABwAH6FScm3yQjBRWESOHWAKqfUtisIVFcJBwK4dO0HTpoAKRQAWKDgjfXSpRZCSEUGhFSOLkQyV3JFDi+gK1BdSx4wZVv5hovt/HbHrBX6CtvRvdVg852jHZqFL0f5EAl7RH7CjfI0zLvQE6e5b6GiBNTGorEyelwG6GjJ3Bn22bel5f+4PnW0u9X8P0PM/g1HpL9Qtx8yE9qk+oqa/CVdLPj+poAUE5oEnnGvrWFl4weqws5xyLuoe0VImOI7ZNcTallEpJSi0yu7awipa6qgdYcKe005Ss7zMvXVQhQ1FY5RCIvUY9hX3mnZvvxXr9DLqinVNteX1JDdxZuN/gPuRVGtfcXqM9lr+q37v2LLatheAA8BFZrbfU3IxUeiwO8Get+tKhLoWR6lA2k8375/wCrc9mj6Vt6dYqj6Hmdc83yI/Zqyvezuf8AM5ipxeI59Su1ZsUV5JfJGoWrERHKsFvJ6lLAXbqMMNdYDXo24eBrtWN6z5nLc+zePIzvZuyrt8BbayJWWOijWeP0rZtujWlk89Tp52ybX34Gq7pbI/ZrOUnMzMWY8p0EDugVjaq32s8m/oqFTXtJS9xqlDMupxRwFBwfKKgWBgK4dDUHTtAHTQAWgDhFBwKRXQwNGWplQQrQAtbErUX1JroRW1NkpdEXEVhyniPA8RV9dri8xYtdTGaxJZKni9w1P/DcqukqROncfzpuOtajhrIjLs+MrNyeCzrs8D2+VJbjS2hbmFihMGjNt4LcX7q/xH+oT9a3NO81I8xrFt1EvUiMG02U/wC2v9tWQfcXoVWrFr9f1NKwayqnuHyrDl1PUR6Elg7XHy+tQkycUQu+VoCzMfiHzprRP+qI9pL+gymI3UbxX5NWnP8AHH4mJV/an8PqTW6KS9zwHuf9qV1z7qHeyl3pMta2Kzcm1gc2rELMVFvkmlwZbfuS7ntdz6sa36uII8rqebZeobdi0WfDrxMoT5QTVdkttLfuLa4OepWPP6M1y1YFYTZ6dIe3rQyxHZUU+SUksCCYcDQADwqeSrah8i5RUHyy1LCEomukWHtpqK4zqXI6AqBYGoOnQKAO0AdoA5FAHIoA5QAg1vWpZIY5EitdInbZihnUGvrpXEEkNitSIgZdBQdE3WhHGVva+6du85uZnVjxgiDAjgRTlOrnXHaZ+o0NdstzzkhDuEwACXRl4Qy6geINXw1uI4aF7Ozt09yZcsHs/KoXsAHpWfKWTWjHA9XCQpqG4s24RXt69n3Llgqil2zDSROhHbTWlsjCzLEtbVKylxj1KUN38VEdEeIPFew9/fWjLU1blyZENHd7OSx1x5Fk3Q2LdtFzdTLOWNQTpM8D30prLoTwose7P0069zkupcLOEBrPcjVURycOIio5JYRWf/SWHzFypYkkwSYk8dPzpz+as27ciD0dW/fjklcJs5LQhEVf8IA+VUym31L4wS6EhZtelVtlyQpf5VxHZCYWukRYmRXCXgBVmg4kOQtQLDtB06BQB2gDtAHa4dOUHDldA5FAHKAEric66mRaE4qREF0a1xAxMrXTge2NK4yS6CTrrUiLC5KMnMHMldycwKW7XOotk0hS4NDXESY3y1IrYQ2RUskdocW65kkkL2rcVBsmlgM3A0HWN8tSKw2WgBdBAqLJrhBG1rpx8gC0HBTJoK4SxwGtDWhnUKxUSQaKABQB2uAdoOnaAOUAcoOAroHIoAK60AxILXSOAXFoQMIRUiOAuWgAzppNcR1hIrpE5loAUXgK4SQYrXDom1qK7ki0Fy105gOijjXGdQoBXCQRm4104Ey10idig6KEaVzxO+AUCg4GVaDqQtlqJPAFWgA1AHaABXDp2gDsUAf/2Q==">
            <a:hlinkClick r:id="rId6"/>
          </p:cNvPr>
          <p:cNvSpPr>
            <a:spLocks noChangeAspect="1" noChangeArrowheads="1"/>
          </p:cNvSpPr>
          <p:nvPr/>
        </p:nvSpPr>
        <p:spPr bwMode="auto">
          <a:xfrm>
            <a:off x="28575" y="-1828800"/>
            <a:ext cx="4838700" cy="38100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1"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1720" y="6653733"/>
            <a:ext cx="2409825" cy="1895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660527" y="6653733"/>
            <a:ext cx="2409825" cy="1895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09677" y="3227061"/>
            <a:ext cx="2409825" cy="1895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48359" y="4948808"/>
            <a:ext cx="2409825" cy="1895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9496" y="2977506"/>
            <a:ext cx="2409825" cy="1895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37133" r="37494" b="50000"/>
          <a:stretch/>
        </p:blipFill>
        <p:spPr bwMode="auto">
          <a:xfrm>
            <a:off x="2613968" y="2528545"/>
            <a:ext cx="1466458" cy="2272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kstvak 4"/>
          <p:cNvSpPr txBox="1"/>
          <p:nvPr/>
        </p:nvSpPr>
        <p:spPr>
          <a:xfrm>
            <a:off x="381721" y="8405192"/>
            <a:ext cx="6237782" cy="1200329"/>
          </a:xfrm>
          <a:prstGeom prst="rect">
            <a:avLst/>
          </a:prstGeom>
          <a:noFill/>
        </p:spPr>
        <p:txBody>
          <a:bodyPr wrap="square" rtlCol="0">
            <a:spAutoFit/>
          </a:bodyPr>
          <a:lstStyle/>
          <a:p>
            <a:pPr algn="ctr"/>
            <a:r>
              <a:rPr lang="nl-NL" sz="3600" dirty="0" smtClean="0"/>
              <a:t>Geselecteerd, geformaliseerd en gemandateerd</a:t>
            </a:r>
            <a:endParaRPr lang="nl-NL" sz="3600" dirty="0"/>
          </a:p>
        </p:txBody>
      </p:sp>
      <p:sp>
        <p:nvSpPr>
          <p:cNvPr id="14" name="Title 1"/>
          <p:cNvSpPr>
            <a:spLocks noGrp="1"/>
          </p:cNvSpPr>
          <p:nvPr>
            <p:ph type="title"/>
          </p:nvPr>
        </p:nvSpPr>
        <p:spPr>
          <a:xfrm>
            <a:off x="453728" y="1060376"/>
            <a:ext cx="11737304" cy="1625600"/>
          </a:xfrm>
        </p:spPr>
        <p:txBody>
          <a:bodyPr/>
          <a:lstStyle/>
          <a:p>
            <a:r>
              <a:rPr lang="en-US" sz="5100" dirty="0" err="1" smtClean="0">
                <a:solidFill>
                  <a:srgbClr val="1F1270"/>
                </a:solidFill>
              </a:rPr>
              <a:t>Leiderschap</a:t>
            </a:r>
            <a:r>
              <a:rPr lang="en-US" sz="5100" dirty="0" smtClean="0">
                <a:solidFill>
                  <a:srgbClr val="1F1270"/>
                </a:solidFill>
              </a:rPr>
              <a:t> </a:t>
            </a:r>
            <a:r>
              <a:rPr lang="en-US" sz="5100" dirty="0" err="1" smtClean="0">
                <a:solidFill>
                  <a:srgbClr val="1F1270"/>
                </a:solidFill>
              </a:rPr>
              <a:t>als</a:t>
            </a:r>
            <a:r>
              <a:rPr lang="en-US" sz="5100" dirty="0" smtClean="0">
                <a:solidFill>
                  <a:srgbClr val="1F1270"/>
                </a:solidFill>
              </a:rPr>
              <a:t> </a:t>
            </a:r>
            <a:r>
              <a:rPr lang="en-US" sz="5100" dirty="0" err="1" smtClean="0">
                <a:solidFill>
                  <a:srgbClr val="1F1270"/>
                </a:solidFill>
              </a:rPr>
              <a:t>structuur</a:t>
            </a:r>
            <a:r>
              <a:rPr lang="en-US" sz="5100" dirty="0" smtClean="0">
                <a:solidFill>
                  <a:srgbClr val="1F1270"/>
                </a:solidFill>
              </a:rPr>
              <a:t> of </a:t>
            </a:r>
            <a:r>
              <a:rPr lang="en-US" sz="5100" dirty="0" err="1" smtClean="0">
                <a:solidFill>
                  <a:srgbClr val="1F1270"/>
                </a:solidFill>
              </a:rPr>
              <a:t>cultuur</a:t>
            </a:r>
            <a:endParaRPr lang="en-US" sz="5100" dirty="0">
              <a:solidFill>
                <a:srgbClr val="1F1270"/>
              </a:solidFill>
            </a:endParaRPr>
          </a:p>
        </p:txBody>
      </p:sp>
      <p:pic>
        <p:nvPicPr>
          <p:cNvPr id="15" name="Picture 2" descr="http://drsaraheaton.files.wordpress.com/2010/07/community.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15518" y="4506808"/>
            <a:ext cx="2333625"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4" descr="https://encrypted-tbn3.gstatic.com/images?q=tbn:ANd9GcSaJ-EFz34w0iEdEiXdZKl7OjKosJcgdRUKls-Ka0DIR1BUMGL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457952" y="4303830"/>
            <a:ext cx="2376264" cy="2107977"/>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2" descr="http://drsaraheaton.files.wordpress.com/2010/07/community.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349143" y="2398830"/>
            <a:ext cx="2333625"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https://encrypted-tbn3.gstatic.com/images?q=tbn:ANd9GcSaJ-EFz34w0iEdEiXdZKl7OjKosJcgdRUKls-Ka0DIR1BUMGLa">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71927" y="2398830"/>
            <a:ext cx="2376264" cy="2107977"/>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kstvak 18"/>
          <p:cNvSpPr txBox="1"/>
          <p:nvPr/>
        </p:nvSpPr>
        <p:spPr>
          <a:xfrm>
            <a:off x="7006456" y="8910989"/>
            <a:ext cx="6237782" cy="646331"/>
          </a:xfrm>
          <a:prstGeom prst="rect">
            <a:avLst/>
          </a:prstGeom>
          <a:noFill/>
        </p:spPr>
        <p:txBody>
          <a:bodyPr wrap="square" rtlCol="0">
            <a:spAutoFit/>
          </a:bodyPr>
          <a:lstStyle/>
          <a:p>
            <a:pPr algn="ctr"/>
            <a:r>
              <a:rPr lang="nl-NL" sz="3600" dirty="0" smtClean="0"/>
              <a:t>Informeel, wisselend</a:t>
            </a:r>
            <a:endParaRPr lang="nl-NL" sz="3600" dirty="0"/>
          </a:p>
        </p:txBody>
      </p:sp>
      <p:sp>
        <p:nvSpPr>
          <p:cNvPr id="6" name="PIJL-RECHTS 5"/>
          <p:cNvSpPr/>
          <p:nvPr/>
        </p:nvSpPr>
        <p:spPr bwMode="auto">
          <a:xfrm>
            <a:off x="5134248" y="5459308"/>
            <a:ext cx="2881270" cy="1286390"/>
          </a:xfrm>
          <a:prstGeom prst="rightArrow">
            <a:avLst/>
          </a:prstGeom>
          <a:solidFill>
            <a:srgbClr val="4F81BD"/>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3600" b="0" i="0" u="none" strike="noStrike" cap="none" normalizeH="0" baseline="0" dirty="0" smtClean="0">
                <a:ln>
                  <a:noFill/>
                </a:ln>
                <a:solidFill>
                  <a:schemeClr val="bg1"/>
                </a:solidFill>
                <a:effectLst/>
                <a:latin typeface="Calibri" charset="0"/>
                <a:ea typeface="ヒラギノ角ゴ ProN W3" charset="0"/>
                <a:cs typeface="ヒラギノ角ゴ ProN W3" charset="0"/>
                <a:sym typeface="Calibri" charset="0"/>
              </a:rPr>
              <a:t>Fase?</a:t>
            </a:r>
          </a:p>
        </p:txBody>
      </p:sp>
    </p:spTree>
    <p:extLst>
      <p:ext uri="{BB962C8B-B14F-4D97-AF65-F5344CB8AC3E}">
        <p14:creationId xmlns="" xmlns:p14="http://schemas.microsoft.com/office/powerpoint/2010/main" val="183627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74484" y="1821320"/>
            <a:ext cx="10010987" cy="7708053"/>
          </a:xfrm>
          <a:prstGeom prst="rect">
            <a:avLst/>
          </a:prstGeom>
          <a:noFill/>
          <a:ln w="9525">
            <a:noFill/>
            <a:miter lim="800000"/>
            <a:headEnd/>
            <a:tailEnd/>
          </a:ln>
        </p:spPr>
      </p:pic>
    </p:spTree>
    <p:extLst>
      <p:ext uri="{BB962C8B-B14F-4D97-AF65-F5344CB8AC3E}">
        <p14:creationId xmlns="" xmlns:p14="http://schemas.microsoft.com/office/powerpoint/2010/main" val="146475319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893888" y="2860576"/>
            <a:ext cx="8994987" cy="5841323"/>
            <a:chOff x="4480560" y="2255520"/>
            <a:chExt cx="4663440" cy="3497580"/>
          </a:xfrm>
        </p:grpSpPr>
        <p:pic>
          <p:nvPicPr>
            <p:cNvPr id="5" name="Picture 5" descr="http://www.tgram.com/images/signs/sign_do_not_cross.png"/>
            <p:cNvPicPr>
              <a:picLocks noChangeAspect="1" noChangeArrowheads="1"/>
            </p:cNvPicPr>
            <p:nvPr/>
          </p:nvPicPr>
          <p:blipFill>
            <a:blip r:embed="rId2" cstate="print"/>
            <a:srcRect/>
            <a:stretch>
              <a:fillRect/>
            </a:stretch>
          </p:blipFill>
          <p:spPr bwMode="auto">
            <a:xfrm>
              <a:off x="4480560" y="2255520"/>
              <a:ext cx="4663440" cy="3497580"/>
            </a:xfrm>
            <a:prstGeom prst="rect">
              <a:avLst/>
            </a:prstGeom>
            <a:noFill/>
          </p:spPr>
        </p:pic>
        <p:cxnSp>
          <p:nvCxnSpPr>
            <p:cNvPr id="6" name="Straight Connector 5"/>
            <p:cNvCxnSpPr/>
            <p:nvPr/>
          </p:nvCxnSpPr>
          <p:spPr>
            <a:xfrm>
              <a:off x="6248400" y="3139440"/>
              <a:ext cx="1386840" cy="3048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6248400" y="3139440"/>
              <a:ext cx="1386840" cy="3048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598920" y="3459480"/>
              <a:ext cx="289560" cy="2286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598920" y="3459480"/>
              <a:ext cx="289560" cy="2286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Waar</a:t>
            </a:r>
            <a:r>
              <a:rPr lang="en-US" dirty="0" smtClean="0"/>
              <a:t> </a:t>
            </a:r>
            <a:r>
              <a:rPr lang="en-US" dirty="0" err="1" smtClean="0"/>
              <a:t>zijn</a:t>
            </a:r>
            <a:r>
              <a:rPr lang="en-US" dirty="0" smtClean="0"/>
              <a:t> de professionals?</a:t>
            </a:r>
            <a:endParaRPr lang="en-US" dirty="0"/>
          </a:p>
        </p:txBody>
      </p:sp>
      <p:sp>
        <p:nvSpPr>
          <p:cNvPr id="3" name="Content Placeholder 2"/>
          <p:cNvSpPr>
            <a:spLocks noGrp="1"/>
          </p:cNvSpPr>
          <p:nvPr>
            <p:ph idx="1"/>
          </p:nvPr>
        </p:nvSpPr>
        <p:spPr/>
        <p:txBody>
          <a:bodyPr/>
          <a:lstStyle/>
          <a:p>
            <a:r>
              <a:rPr lang="en-US" sz="3100" dirty="0" err="1"/>
              <a:t>Beelden</a:t>
            </a:r>
            <a:r>
              <a:rPr lang="en-US" sz="3100" dirty="0"/>
              <a:t> van </a:t>
            </a:r>
            <a:r>
              <a:rPr lang="en-US" sz="3100" dirty="0" err="1"/>
              <a:t>leiders</a:t>
            </a:r>
            <a:r>
              <a:rPr lang="en-US" sz="3100" dirty="0"/>
              <a:t> en </a:t>
            </a:r>
            <a:r>
              <a:rPr lang="en-US" sz="3100" dirty="0" err="1"/>
              <a:t>ondergeschikten</a:t>
            </a:r>
            <a:r>
              <a:rPr lang="en-US" sz="3100" dirty="0"/>
              <a:t> </a:t>
            </a:r>
            <a:r>
              <a:rPr lang="en-US" sz="3100" dirty="0" err="1"/>
              <a:t>belemmeren</a:t>
            </a:r>
            <a:r>
              <a:rPr lang="en-US" sz="3100" dirty="0"/>
              <a:t> </a:t>
            </a:r>
            <a:r>
              <a:rPr lang="en-US" sz="3100" dirty="0" err="1"/>
              <a:t>een</a:t>
            </a:r>
            <a:r>
              <a:rPr lang="en-US" sz="3100" dirty="0"/>
              <a:t> </a:t>
            </a:r>
            <a:r>
              <a:rPr lang="en-US" sz="3100" dirty="0" err="1"/>
              <a:t>professionele</a:t>
            </a:r>
            <a:r>
              <a:rPr lang="en-US" sz="3100" dirty="0"/>
              <a:t> </a:t>
            </a:r>
            <a:r>
              <a:rPr lang="en-US" sz="3100" dirty="0" err="1"/>
              <a:t>cultuur</a:t>
            </a:r>
            <a:endParaRPr lang="en-US" sz="3100" dirty="0"/>
          </a:p>
          <a:p>
            <a:endParaRPr lang="en-US" dirty="0"/>
          </a:p>
        </p:txBody>
      </p:sp>
      <p:sp>
        <p:nvSpPr>
          <p:cNvPr id="4" name="Slide Number Placeholder 3"/>
          <p:cNvSpPr>
            <a:spLocks noGrp="1"/>
          </p:cNvSpPr>
          <p:nvPr>
            <p:ph type="sldNum" sz="quarter" idx="4294967295"/>
          </p:nvPr>
        </p:nvSpPr>
        <p:spPr>
          <a:xfrm>
            <a:off x="12030076" y="8816975"/>
            <a:ext cx="311150" cy="304801"/>
          </a:xfrm>
          <a:prstGeom prst="rect">
            <a:avLst/>
          </a:prstGeom>
        </p:spPr>
        <p:txBody>
          <a:bodyPr lIns="91435" tIns="45718" rIns="91435" bIns="45718"/>
          <a:lstStyle/>
          <a:p>
            <a:pPr>
              <a:defRPr/>
            </a:pPr>
            <a:fld id="{9C594E4C-32FD-46C1-A3B6-F360ADD889ED}" type="slidenum">
              <a:rPr lang="en-US" smtClean="0"/>
              <a:pPr>
                <a:defRPr/>
              </a:pPr>
              <a:t>4</a:t>
            </a:fld>
            <a:endParaRPr lang="en-US"/>
          </a:p>
        </p:txBody>
      </p:sp>
      <p:pic>
        <p:nvPicPr>
          <p:cNvPr id="5" name="Picture 6" descr="exemplify-servant-leadership"/>
          <p:cNvPicPr>
            <a:picLocks noChangeAspect="1" noChangeArrowheads="1"/>
          </p:cNvPicPr>
          <p:nvPr/>
        </p:nvPicPr>
        <p:blipFill>
          <a:blip r:embed="rId2" cstate="print"/>
          <a:srcRect l="10083" t="4221" r="8667" b="2158"/>
          <a:stretch>
            <a:fillRect/>
          </a:stretch>
        </p:blipFill>
        <p:spPr bwMode="auto">
          <a:xfrm>
            <a:off x="525737" y="4267334"/>
            <a:ext cx="3312368" cy="5086785"/>
          </a:xfrm>
          <a:prstGeom prst="rect">
            <a:avLst/>
          </a:prstGeom>
          <a:noFill/>
          <a:ln w="9525">
            <a:noFill/>
            <a:miter lim="800000"/>
            <a:headEnd/>
            <a:tailEnd/>
          </a:ln>
        </p:spPr>
      </p:pic>
      <p:pic>
        <p:nvPicPr>
          <p:cNvPr id="6" name="Picture 7" descr="2634063179_74ffae5f0a_m"/>
          <p:cNvPicPr>
            <a:picLocks noChangeAspect="1" noChangeArrowheads="1"/>
          </p:cNvPicPr>
          <p:nvPr/>
        </p:nvPicPr>
        <p:blipFill>
          <a:blip r:embed="rId3" cstate="print"/>
          <a:srcRect/>
          <a:stretch>
            <a:fillRect/>
          </a:stretch>
        </p:blipFill>
        <p:spPr bwMode="auto">
          <a:xfrm>
            <a:off x="5679468" y="4300737"/>
            <a:ext cx="6700527" cy="4968552"/>
          </a:xfrm>
          <a:prstGeom prst="rect">
            <a:avLst/>
          </a:prstGeom>
          <a:noFill/>
          <a:ln w="9525">
            <a:noFill/>
            <a:miter lim="800000"/>
            <a:headEnd/>
            <a:tailEnd/>
          </a:ln>
        </p:spPr>
      </p:pic>
    </p:spTree>
    <p:extLst>
      <p:ext uri="{BB962C8B-B14F-4D97-AF65-F5344CB8AC3E}">
        <p14:creationId xmlns="" xmlns:p14="http://schemas.microsoft.com/office/powerpoint/2010/main" val="24712384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100" b="1" dirty="0" err="1" smtClean="0"/>
              <a:t>Leiderschap</a:t>
            </a:r>
            <a:r>
              <a:rPr lang="en-US" sz="5100" b="1" dirty="0" smtClean="0"/>
              <a:t> van </a:t>
            </a:r>
            <a:r>
              <a:rPr lang="en-US" sz="5100" b="1" dirty="0" err="1" smtClean="0"/>
              <a:t>leraren</a:t>
            </a:r>
            <a:endParaRPr lang="en-US" sz="5100" b="1" dirty="0" smtClean="0"/>
          </a:p>
        </p:txBody>
      </p:sp>
      <p:sp>
        <p:nvSpPr>
          <p:cNvPr id="3" name="Text Placeholder 2"/>
          <p:cNvSpPr>
            <a:spLocks noGrp="1"/>
          </p:cNvSpPr>
          <p:nvPr>
            <p:ph idx="1"/>
          </p:nvPr>
        </p:nvSpPr>
        <p:spPr/>
        <p:txBody>
          <a:bodyPr/>
          <a:lstStyle/>
          <a:p>
            <a:r>
              <a:rPr lang="en-US" dirty="0" err="1" smtClean="0"/>
              <a:t>Discussie</a:t>
            </a:r>
            <a:r>
              <a:rPr lang="en-US" dirty="0" smtClean="0"/>
              <a:t> over </a:t>
            </a:r>
            <a:r>
              <a:rPr lang="en-US" dirty="0" err="1" smtClean="0"/>
              <a:t>professionele</a:t>
            </a:r>
            <a:r>
              <a:rPr lang="en-US" dirty="0" smtClean="0"/>
              <a:t> </a:t>
            </a:r>
            <a:r>
              <a:rPr lang="en-US" dirty="0" err="1" smtClean="0"/>
              <a:t>ruimte</a:t>
            </a:r>
            <a:r>
              <a:rPr lang="en-US" dirty="0" smtClean="0"/>
              <a:t> en </a:t>
            </a:r>
            <a:r>
              <a:rPr lang="en-US" dirty="0" err="1" smtClean="0"/>
              <a:t>professioneel</a:t>
            </a:r>
            <a:r>
              <a:rPr lang="en-US" dirty="0" smtClean="0"/>
              <a:t> </a:t>
            </a:r>
            <a:r>
              <a:rPr lang="en-US" dirty="0" err="1" smtClean="0"/>
              <a:t>mandaat</a:t>
            </a:r>
            <a:r>
              <a:rPr lang="en-US" dirty="0" smtClean="0"/>
              <a:t> van </a:t>
            </a:r>
            <a:r>
              <a:rPr lang="en-US" dirty="0" err="1" smtClean="0"/>
              <a:t>leraren</a:t>
            </a:r>
            <a:endParaRPr lang="en-US" dirty="0" smtClean="0"/>
          </a:p>
          <a:p>
            <a:endParaRPr lang="en-US" dirty="0" smtClean="0"/>
          </a:p>
          <a:p>
            <a:r>
              <a:rPr lang="en-US" dirty="0" smtClean="0"/>
              <a:t>Twee taken:</a:t>
            </a:r>
          </a:p>
          <a:p>
            <a:pPr lvl="1"/>
            <a:r>
              <a:rPr lang="nl-NL" sz="2300" dirty="0" smtClean="0"/>
              <a:t>Primaire rol: ondersteunen, sturen en voeden van het leren van leerlingen</a:t>
            </a:r>
          </a:p>
          <a:p>
            <a:pPr lvl="1"/>
            <a:r>
              <a:rPr lang="nl-NL" sz="2300" dirty="0" smtClean="0"/>
              <a:t>Secundaire rol: lid van een moderne professionele organisatie en een modern beroep (TALIS 2010):</a:t>
            </a:r>
          </a:p>
          <a:p>
            <a:pPr lvl="2"/>
            <a:r>
              <a:rPr lang="nl-NL" sz="2300" dirty="0" smtClean="0"/>
              <a:t>Leraar als onderzoeker</a:t>
            </a:r>
          </a:p>
          <a:p>
            <a:pPr lvl="2"/>
            <a:r>
              <a:rPr lang="nl-NL" sz="2300" dirty="0" smtClean="0"/>
              <a:t>Leraar als collega (collegiale feedback)</a:t>
            </a:r>
          </a:p>
          <a:p>
            <a:pPr lvl="2"/>
            <a:r>
              <a:rPr lang="nl-NL" sz="2300" dirty="0" smtClean="0"/>
              <a:t>Leraar als </a:t>
            </a:r>
            <a:r>
              <a:rPr lang="nl-NL" sz="2300" dirty="0" err="1" smtClean="0"/>
              <a:t>innovator</a:t>
            </a:r>
            <a:endParaRPr lang="nl-NL" sz="2300" dirty="0" smtClean="0"/>
          </a:p>
          <a:p>
            <a:pPr lvl="2"/>
            <a:r>
              <a:rPr lang="nl-NL" sz="2300" dirty="0" smtClean="0"/>
              <a:t>Leraar als </a:t>
            </a:r>
            <a:r>
              <a:rPr lang="nl-NL" sz="2300" dirty="0" err="1" smtClean="0"/>
              <a:t>samenwerker</a:t>
            </a:r>
            <a:endParaRPr lang="nl-NL" sz="23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Leiderschap van leraren</a:t>
            </a:r>
            <a:endParaRPr lang="nl-NL" dirty="0"/>
          </a:p>
        </p:txBody>
      </p:sp>
      <p:sp>
        <p:nvSpPr>
          <p:cNvPr id="3" name="Tijdelijke aanduiding voor tekst 2"/>
          <p:cNvSpPr>
            <a:spLocks noGrp="1"/>
          </p:cNvSpPr>
          <p:nvPr>
            <p:ph idx="1"/>
          </p:nvPr>
        </p:nvSpPr>
        <p:spPr/>
        <p:txBody>
          <a:bodyPr/>
          <a:lstStyle/>
          <a:p>
            <a:r>
              <a:rPr lang="en-US" dirty="0" smtClean="0"/>
              <a:t>‘The </a:t>
            </a:r>
            <a:r>
              <a:rPr lang="en-US" dirty="0"/>
              <a:t>process by which teachers, individually and collectively, influence their colleagues, principals, and other members of school communities to improve teaching and learning practices with the aim of increased student learning and achievement’</a:t>
            </a:r>
            <a:br>
              <a:rPr lang="en-US" dirty="0"/>
            </a:br>
            <a:r>
              <a:rPr lang="en-US" dirty="0"/>
              <a:t>								</a:t>
            </a:r>
            <a:r>
              <a:rPr lang="en-US" sz="2300" dirty="0"/>
              <a:t>(York-Barr &amp; Duke, 2004)</a:t>
            </a:r>
            <a:endParaRPr lang="nl-NL" sz="2300" dirty="0"/>
          </a:p>
          <a:p>
            <a:endParaRPr lang="nl-NL" dirty="0"/>
          </a:p>
        </p:txBody>
      </p:sp>
    </p:spTree>
    <p:extLst>
      <p:ext uri="{BB962C8B-B14F-4D97-AF65-F5344CB8AC3E}">
        <p14:creationId xmlns="" xmlns:p14="http://schemas.microsoft.com/office/powerpoint/2010/main" val="39872601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Masteropleiding voor leraren</a:t>
            </a:r>
            <a:endParaRPr lang="nl-NL" dirty="0"/>
          </a:p>
        </p:txBody>
      </p:sp>
      <p:sp>
        <p:nvSpPr>
          <p:cNvPr id="3" name="Tijdelijke aanduiding voor inhoud 2"/>
          <p:cNvSpPr>
            <a:spLocks noGrp="1"/>
          </p:cNvSpPr>
          <p:nvPr>
            <p:ph idx="1"/>
          </p:nvPr>
        </p:nvSpPr>
        <p:spPr/>
        <p:txBody>
          <a:bodyPr/>
          <a:lstStyle/>
          <a:p>
            <a:r>
              <a:rPr lang="nl-NL" dirty="0" smtClean="0"/>
              <a:t>Master Professioneel Meesterschap</a:t>
            </a:r>
          </a:p>
          <a:p>
            <a:endParaRPr lang="nl-NL" dirty="0"/>
          </a:p>
          <a:p>
            <a:r>
              <a:rPr lang="nl-NL" dirty="0" smtClean="0"/>
              <a:t>Drie kerncompetenties:</a:t>
            </a:r>
          </a:p>
          <a:p>
            <a:pPr marL="463550" indent="-457200">
              <a:buFont typeface="Arial" panose="020B0604020202020204" pitchFamily="34" charset="0"/>
              <a:buChar char="•"/>
            </a:pPr>
            <a:r>
              <a:rPr lang="nl-NL" dirty="0" smtClean="0"/>
              <a:t>Ondernemen</a:t>
            </a:r>
          </a:p>
          <a:p>
            <a:pPr marL="463550" indent="-457200">
              <a:buFont typeface="Arial" panose="020B0604020202020204" pitchFamily="34" charset="0"/>
              <a:buChar char="•"/>
            </a:pPr>
            <a:r>
              <a:rPr lang="nl-NL" dirty="0" smtClean="0"/>
              <a:t>Onderzoeken</a:t>
            </a:r>
          </a:p>
          <a:p>
            <a:pPr marL="463550" indent="-457200">
              <a:buFont typeface="Arial" panose="020B0604020202020204" pitchFamily="34" charset="0"/>
              <a:buChar char="•"/>
            </a:pPr>
            <a:r>
              <a:rPr lang="nl-NL" dirty="0" smtClean="0"/>
              <a:t>Inspireren</a:t>
            </a:r>
          </a:p>
          <a:p>
            <a:pPr marL="463550" indent="-457200">
              <a:buFont typeface="Arial" panose="020B0604020202020204" pitchFamily="34" charset="0"/>
              <a:buChar char="•"/>
            </a:pPr>
            <a:endParaRPr lang="nl-NL" dirty="0"/>
          </a:p>
          <a:p>
            <a:r>
              <a:rPr lang="nl-NL" dirty="0" smtClean="0"/>
              <a:t>Bestaand </a:t>
            </a:r>
            <a:r>
              <a:rPr lang="nl-NL" dirty="0"/>
              <a:t>vakmanschap </a:t>
            </a:r>
            <a:r>
              <a:rPr lang="nl-NL" dirty="0" smtClean="0"/>
              <a:t>verbinden </a:t>
            </a:r>
            <a:r>
              <a:rPr lang="nl-NL" dirty="0"/>
              <a:t>met onderliggende concepten en theorieën </a:t>
            </a:r>
            <a:r>
              <a:rPr lang="nl-NL" dirty="0" smtClean="0"/>
              <a:t>op het terrein van leren, didactiek, pedagogiek, schoolorganisaties en schoolontwikkeling, en </a:t>
            </a:r>
            <a:r>
              <a:rPr lang="nl-NL" dirty="0"/>
              <a:t>met bredere maatschappelijke ontwikkelingen.</a:t>
            </a:r>
          </a:p>
        </p:txBody>
      </p:sp>
      <p:sp>
        <p:nvSpPr>
          <p:cNvPr id="4" name="Tijdelijke aanduiding voor dianummer 3"/>
          <p:cNvSpPr>
            <a:spLocks noGrp="1"/>
          </p:cNvSpPr>
          <p:nvPr>
            <p:ph type="sldNum" sz="quarter" idx="10"/>
          </p:nvPr>
        </p:nvSpPr>
        <p:spPr/>
        <p:txBody>
          <a:bodyPr/>
          <a:lstStyle/>
          <a:p>
            <a:pPr>
              <a:defRPr/>
            </a:pPr>
            <a:fld id="{FF037EA9-F70C-4E59-BB36-04FFD53DC2CF}" type="slidenum">
              <a:rPr lang="en-US" smtClean="0"/>
              <a:pPr>
                <a:defRPr/>
              </a:pPr>
              <a:t>7</a:t>
            </a:fld>
            <a:endParaRPr lang="en-US"/>
          </a:p>
        </p:txBody>
      </p:sp>
    </p:spTree>
    <p:extLst>
      <p:ext uri="{BB962C8B-B14F-4D97-AF65-F5344CB8AC3E}">
        <p14:creationId xmlns="" xmlns:p14="http://schemas.microsoft.com/office/powerpoint/2010/main" val="30284752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Opbrengsten voor het Nova College</a:t>
            </a:r>
            <a:endParaRPr lang="nl-NL" dirty="0"/>
          </a:p>
        </p:txBody>
      </p:sp>
      <p:sp>
        <p:nvSpPr>
          <p:cNvPr id="3" name="Tijdelijke aanduiding voor inhoud 2"/>
          <p:cNvSpPr>
            <a:spLocks noGrp="1"/>
          </p:cNvSpPr>
          <p:nvPr>
            <p:ph idx="1"/>
          </p:nvPr>
        </p:nvSpPr>
        <p:spPr>
          <a:xfrm>
            <a:off x="741760" y="2644552"/>
            <a:ext cx="11709400" cy="5635128"/>
          </a:xfrm>
        </p:spPr>
        <p:txBody>
          <a:bodyPr/>
          <a:lstStyle/>
          <a:p>
            <a:endParaRPr lang="nl-NL" b="1" dirty="0" smtClean="0"/>
          </a:p>
          <a:p>
            <a:r>
              <a:rPr lang="nl-NL" b="1" dirty="0" smtClean="0"/>
              <a:t>21 </a:t>
            </a:r>
            <a:r>
              <a:rPr lang="nl-NL" b="1" dirty="0"/>
              <a:t>geïnspireerde masterdocenten</a:t>
            </a:r>
            <a:r>
              <a:rPr lang="nl-NL" b="1" dirty="0" smtClean="0"/>
              <a:t>.</a:t>
            </a:r>
          </a:p>
          <a:p>
            <a:endParaRPr lang="nl-NL" dirty="0"/>
          </a:p>
          <a:p>
            <a:r>
              <a:rPr lang="nl-NL" dirty="0"/>
              <a:t>Een “groep” met:</a:t>
            </a:r>
          </a:p>
          <a:p>
            <a:pPr marL="463550" indent="-457200">
              <a:buClr>
                <a:srgbClr val="FFC000"/>
              </a:buClr>
              <a:buFont typeface="Arial" panose="020B0604020202020204" pitchFamily="34" charset="0"/>
              <a:buChar char="•"/>
            </a:pPr>
            <a:r>
              <a:rPr lang="nl-NL" dirty="0"/>
              <a:t>Nieuwe kennis over leren en innoveren.</a:t>
            </a:r>
          </a:p>
          <a:p>
            <a:pPr marL="463550" indent="-457200">
              <a:buClr>
                <a:srgbClr val="FFC000"/>
              </a:buClr>
              <a:buFont typeface="Arial" panose="020B0604020202020204" pitchFamily="34" charset="0"/>
              <a:buChar char="•"/>
            </a:pPr>
            <a:r>
              <a:rPr lang="nl-NL" dirty="0"/>
              <a:t>Meer inzicht </a:t>
            </a:r>
            <a:r>
              <a:rPr lang="nl-NL" dirty="0" smtClean="0"/>
              <a:t>in het </a:t>
            </a:r>
            <a:r>
              <a:rPr lang="nl-NL" dirty="0"/>
              <a:t>reilen en zeilen </a:t>
            </a:r>
            <a:r>
              <a:rPr lang="nl-NL" dirty="0" smtClean="0"/>
              <a:t>van een </a:t>
            </a:r>
            <a:r>
              <a:rPr lang="nl-NL" dirty="0"/>
              <a:t>organisatie.</a:t>
            </a:r>
          </a:p>
          <a:p>
            <a:pPr marL="463550" indent="-457200">
              <a:buClr>
                <a:srgbClr val="FFC000"/>
              </a:buClr>
              <a:buFont typeface="Arial" panose="020B0604020202020204" pitchFamily="34" charset="0"/>
              <a:buChar char="•"/>
            </a:pPr>
            <a:r>
              <a:rPr lang="nl-NL" dirty="0"/>
              <a:t>Onderwijs staat voorop!</a:t>
            </a:r>
          </a:p>
          <a:p>
            <a:pPr marL="463550" indent="-457200">
              <a:buClr>
                <a:srgbClr val="FFC000"/>
              </a:buClr>
              <a:buFont typeface="Arial" panose="020B0604020202020204" pitchFamily="34" charset="0"/>
              <a:buChar char="•"/>
            </a:pPr>
            <a:r>
              <a:rPr lang="nl-NL" dirty="0" smtClean="0"/>
              <a:t>Onderzoeks- en implementatievaardigheden. </a:t>
            </a:r>
            <a:endParaRPr lang="nl-NL" dirty="0"/>
          </a:p>
          <a:p>
            <a:pPr marL="463550" indent="-457200">
              <a:buClr>
                <a:srgbClr val="FFC000"/>
              </a:buClr>
              <a:buFont typeface="Arial" panose="020B0604020202020204" pitchFamily="34" charset="0"/>
              <a:buChar char="•"/>
            </a:pPr>
            <a:r>
              <a:rPr lang="nl-NL" dirty="0"/>
              <a:t>Van afwachtende docenten naar </a:t>
            </a:r>
            <a:r>
              <a:rPr lang="nl-NL" dirty="0" smtClean="0"/>
              <a:t>professionals met lef.</a:t>
            </a:r>
            <a:endParaRPr lang="nl-NL" dirty="0"/>
          </a:p>
          <a:p>
            <a:pPr marL="463550" indent="-457200">
              <a:buClr>
                <a:srgbClr val="FFC000"/>
              </a:buClr>
              <a:buFont typeface="Arial" panose="020B0604020202020204" pitchFamily="34" charset="0"/>
              <a:buChar char="•"/>
            </a:pPr>
            <a:r>
              <a:rPr lang="nl-NL" dirty="0" smtClean="0"/>
              <a:t>Teacher leaders!</a:t>
            </a:r>
            <a:endParaRPr lang="nl-NL" dirty="0"/>
          </a:p>
          <a:p>
            <a:r>
              <a:rPr lang="nl-NL" dirty="0"/>
              <a:t> </a:t>
            </a:r>
          </a:p>
          <a:p>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FF037EA9-F70C-4E59-BB36-04FFD53DC2CF}" type="slidenum">
              <a:rPr lang="en-US" smtClean="0"/>
              <a:pPr>
                <a:defRPr/>
              </a:pPr>
              <a:t>8</a:t>
            </a:fld>
            <a:endParaRPr lang="en-US"/>
          </a:p>
        </p:txBody>
      </p:sp>
      <p:pic>
        <p:nvPicPr>
          <p:cNvPr id="5"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98544" y="536828"/>
            <a:ext cx="3318933" cy="8263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363424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innovatienetwerk binnen </a:t>
            </a:r>
            <a:r>
              <a:rPr lang="nl-NL" dirty="0" smtClean="0"/>
              <a:t>Nova.</a:t>
            </a:r>
            <a:endParaRPr lang="nl-NL" dirty="0"/>
          </a:p>
        </p:txBody>
      </p:sp>
      <p:sp>
        <p:nvSpPr>
          <p:cNvPr id="3" name="Tijdelijke aanduiding voor inhoud 2"/>
          <p:cNvSpPr>
            <a:spLocks noGrp="1"/>
          </p:cNvSpPr>
          <p:nvPr>
            <p:ph idx="1"/>
          </p:nvPr>
        </p:nvSpPr>
        <p:spPr>
          <a:xfrm>
            <a:off x="741760" y="2788568"/>
            <a:ext cx="11709400" cy="5491112"/>
          </a:xfrm>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pPr>
              <a:defRPr/>
            </a:pPr>
            <a:fld id="{FF037EA9-F70C-4E59-BB36-04FFD53DC2CF}" type="slidenum">
              <a:rPr lang="en-US" smtClean="0"/>
              <a:pPr>
                <a:defRPr/>
              </a:pPr>
              <a:t>9</a:t>
            </a:fld>
            <a:endParaRPr lang="en-US"/>
          </a:p>
        </p:txBody>
      </p:sp>
      <p:pic>
        <p:nvPicPr>
          <p:cNvPr id="5"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26536" y="543304"/>
            <a:ext cx="3318933" cy="82634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Nova Colle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58584" y="643318"/>
            <a:ext cx="3318933" cy="82634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jdelijke aanduiding voor inhoud 2"/>
          <p:cNvSpPr txBox="1">
            <a:spLocks/>
          </p:cNvSpPr>
          <p:nvPr/>
        </p:nvSpPr>
        <p:spPr bwMode="auto">
          <a:xfrm>
            <a:off x="741760" y="2644552"/>
            <a:ext cx="11709400" cy="5635128"/>
          </a:xfrm>
          <a:prstGeom prst="rect">
            <a:avLst/>
          </a:prstGeom>
          <a:noFill/>
          <a:ln w="12700">
            <a:noFill/>
            <a:miter lim="800000"/>
            <a:headEnd/>
            <a:tailEnd/>
          </a:ln>
        </p:spPr>
        <p:txBody>
          <a:bodyPr vert="horz" wrap="square" lIns="50800" tIns="50800" rIns="108599" bIns="50800" numCol="1" anchor="t" anchorCtr="0" compatLnSpc="1">
            <a:prstTxWarp prst="textNoShape">
              <a:avLst/>
            </a:prstTxWarp>
          </a:bodyPr>
          <a:lstStyle>
            <a:lvl1pPr marL="6350" algn="l" rtl="0" eaLnBrk="0" fontAlgn="base" hangingPunct="0">
              <a:spcBef>
                <a:spcPts val="700"/>
              </a:spcBef>
              <a:spcAft>
                <a:spcPct val="0"/>
              </a:spcAft>
              <a:defRPr sz="2800">
                <a:solidFill>
                  <a:schemeClr val="tx1"/>
                </a:solidFill>
                <a:latin typeface="+mn-lt"/>
                <a:ea typeface="+mn-ea"/>
                <a:cs typeface="+mn-cs"/>
                <a:sym typeface="Arial" pitchFamily="34" charset="0"/>
              </a:defRPr>
            </a:lvl1pPr>
            <a:lvl2pPr marL="61753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2pPr>
            <a:lvl3pPr marL="885825"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3pPr>
            <a:lvl4pPr marL="124460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4pPr>
            <a:lvl5pPr marL="1601788"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5pPr>
            <a:lvl6pPr marL="20589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5161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9733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43058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a:lstStyle>
          <a:p>
            <a:endParaRPr lang="nl-NL" b="1" kern="0" dirty="0" smtClean="0"/>
          </a:p>
          <a:p>
            <a:r>
              <a:rPr lang="nl-NL" b="1" kern="0" dirty="0" smtClean="0"/>
              <a:t>Op organisatieniveau: </a:t>
            </a:r>
          </a:p>
          <a:p>
            <a:pPr marL="463550" indent="-457200">
              <a:buClr>
                <a:srgbClr val="FFC000"/>
              </a:buClr>
              <a:buFont typeface="Arial" panose="020B0604020202020204" pitchFamily="34" charset="0"/>
              <a:buChar char="•"/>
            </a:pPr>
            <a:r>
              <a:rPr lang="nl-NL" dirty="0"/>
              <a:t>Bijdragen aan managementconferenties.</a:t>
            </a:r>
          </a:p>
          <a:p>
            <a:pPr marL="463550" indent="-457200">
              <a:buClr>
                <a:srgbClr val="FFC000"/>
              </a:buClr>
              <a:buFont typeface="Arial" panose="020B0604020202020204" pitchFamily="34" charset="0"/>
              <a:buChar char="•"/>
            </a:pPr>
            <a:r>
              <a:rPr lang="nl-NL" dirty="0"/>
              <a:t>Bijdragen aan onderwijsontwikkeling</a:t>
            </a:r>
            <a:r>
              <a:rPr lang="nl-NL" dirty="0" smtClean="0"/>
              <a:t>. (intensiveren)</a:t>
            </a:r>
            <a:endParaRPr lang="nl-NL" dirty="0"/>
          </a:p>
          <a:p>
            <a:pPr marL="463550" indent="-457200">
              <a:buClr>
                <a:srgbClr val="FFC000"/>
              </a:buClr>
              <a:buFont typeface="Arial" panose="020B0604020202020204" pitchFamily="34" charset="0"/>
              <a:buChar char="•"/>
            </a:pPr>
            <a:r>
              <a:rPr lang="nl-NL" dirty="0"/>
              <a:t>Onderzoeken </a:t>
            </a:r>
            <a:r>
              <a:rPr lang="nl-NL" dirty="0" smtClean="0"/>
              <a:t>overdraagbaar maken.</a:t>
            </a:r>
          </a:p>
          <a:p>
            <a:pPr marL="463550" indent="-457200">
              <a:buClr>
                <a:srgbClr val="FFC000"/>
              </a:buClr>
              <a:buFont typeface="Arial" panose="020B0604020202020204" pitchFamily="34" charset="0"/>
              <a:buChar char="•"/>
            </a:pPr>
            <a:r>
              <a:rPr lang="nl-NL" dirty="0"/>
              <a:t>Kennisdelen tussen de units!</a:t>
            </a:r>
          </a:p>
          <a:p>
            <a:pPr marL="463550" indent="-457200">
              <a:buClr>
                <a:srgbClr val="FFC000"/>
              </a:buClr>
              <a:buFont typeface="Arial" panose="020B0604020202020204" pitchFamily="34" charset="0"/>
              <a:buChar char="•"/>
            </a:pPr>
            <a:r>
              <a:rPr lang="nl-NL" dirty="0" smtClean="0"/>
              <a:t>Laten van zich horen…</a:t>
            </a:r>
            <a:endParaRPr lang="nl-NL" dirty="0"/>
          </a:p>
          <a:p>
            <a:pPr marL="463550" indent="-457200">
              <a:buClr>
                <a:srgbClr val="FFC000"/>
              </a:buClr>
              <a:buFont typeface="Arial" panose="020B0604020202020204" pitchFamily="34" charset="0"/>
              <a:buChar char="•"/>
            </a:pPr>
            <a:r>
              <a:rPr lang="nl-NL" dirty="0"/>
              <a:t>Geen antwoord van het management… dan zelf iets organiseren.</a:t>
            </a:r>
          </a:p>
          <a:p>
            <a:r>
              <a:rPr lang="nl-NL" dirty="0"/>
              <a:t> </a:t>
            </a:r>
          </a:p>
          <a:p>
            <a:endParaRPr lang="nl-NL" kern="0" dirty="0" smtClean="0"/>
          </a:p>
          <a:p>
            <a:endParaRPr lang="nl-NL" kern="0" dirty="0"/>
          </a:p>
        </p:txBody>
      </p:sp>
    </p:spTree>
    <p:extLst>
      <p:ext uri="{BB962C8B-B14F-4D97-AF65-F5344CB8AC3E}">
        <p14:creationId xmlns="" xmlns:p14="http://schemas.microsoft.com/office/powerpoint/2010/main" val="24413742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va-sjabloon-powerpoint">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hva-sjabloon-powerpoin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spDef>
    <a:lnDef>
      <a:spPr bwMode="auto">
        <a:xfrm>
          <a:off x="0" y="0"/>
          <a:ext cx="1" cy="1"/>
        </a:xfrm>
        <a:custGeom>
          <a:avLst/>
          <a:gdLst/>
          <a:ahLst/>
          <a:cxnLst/>
          <a:rect l="0" t="0" r="0" b="0"/>
          <a:pathLst/>
        </a:custGeom>
        <a:solidFill>
          <a:srgbClr val="4F81BD"/>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Calibri" charset="0"/>
            <a:ea typeface="ヒラギノ角ゴ ProN W3" charset="0"/>
            <a:cs typeface="ヒラギノ角ゴ ProN W3" charset="0"/>
            <a:sym typeface="Calibri" charset="0"/>
          </a:defRPr>
        </a:defPPr>
      </a:lstStyle>
    </a:lnDef>
  </a:objectDefaults>
  <a:extraClrSchemeLst>
    <a:extraClrScheme>
      <a:clrScheme name="hva-sjabloon-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8D544F1F0094F981F0DA5C9DF541F" ma:contentTypeVersion="0" ma:contentTypeDescription="Een nieuw document maken." ma:contentTypeScope="" ma:versionID="523cde5a7a91e52b2e81ad9ef29d6a95">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8F96BC-7606-4B73-BFD2-C33FE1111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57B1394-2680-413F-93FE-09A1EBA387D0}">
  <ds:schemaRefs>
    <ds:schemaRef ds:uri="http://schemas.microsoft.com/sharepoint/v3/contenttype/forms"/>
  </ds:schemaRefs>
</ds:datastoreItem>
</file>

<file path=customXml/itemProps3.xml><?xml version="1.0" encoding="utf-8"?>
<ds:datastoreItem xmlns:ds="http://schemas.openxmlformats.org/officeDocument/2006/customXml" ds:itemID="{8F41B145-8867-47DE-BE6A-0EE7F0C3A5CA}">
  <ds:schemaRefs>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3289</TotalTime>
  <Pages>0</Pages>
  <Words>1058</Words>
  <Characters>0</Characters>
  <Application>Microsoft Office PowerPoint</Application>
  <PresentationFormat>Aangepast</PresentationFormat>
  <Lines>0</Lines>
  <Paragraphs>238</Paragraphs>
  <Slides>32</Slides>
  <Notes>0</Notes>
  <HiddenSlides>1</HiddenSlides>
  <MMClips>0</MMClips>
  <ScaleCrop>false</ScaleCrop>
  <HeadingPairs>
    <vt:vector size="4" baseType="variant">
      <vt:variant>
        <vt:lpstr>Thema</vt:lpstr>
      </vt:variant>
      <vt:variant>
        <vt:i4>1</vt:i4>
      </vt:variant>
      <vt:variant>
        <vt:lpstr>Diatitels</vt:lpstr>
      </vt:variant>
      <vt:variant>
        <vt:i4>32</vt:i4>
      </vt:variant>
    </vt:vector>
  </HeadingPairs>
  <TitlesOfParts>
    <vt:vector size="33" baseType="lpstr">
      <vt:lpstr>hva-sjabloon-powerpoint</vt:lpstr>
      <vt:lpstr>Masterdocenten en leiderschap in het MBO</vt:lpstr>
      <vt:lpstr>Dia 2</vt:lpstr>
      <vt:lpstr>Beelden van leiderschap</vt:lpstr>
      <vt:lpstr>Waar zijn de professionals?</vt:lpstr>
      <vt:lpstr>Leiderschap van leraren</vt:lpstr>
      <vt:lpstr>Leiderschap van leraren</vt:lpstr>
      <vt:lpstr>Masteropleiding voor leraren</vt:lpstr>
      <vt:lpstr>Opbrengsten voor het Nova College</vt:lpstr>
      <vt:lpstr>Een innovatienetwerk binnen Nova.</vt:lpstr>
      <vt:lpstr>Een innovatienetwerk binnen Nova.</vt:lpstr>
      <vt:lpstr>Een innovatienetwerk binnen Nova.</vt:lpstr>
      <vt:lpstr>De succesfactoren.</vt:lpstr>
      <vt:lpstr>Dia 13</vt:lpstr>
      <vt:lpstr>Dia 14</vt:lpstr>
      <vt:lpstr>Dia 15</vt:lpstr>
      <vt:lpstr>Opbrengsten voor het ECBO</vt:lpstr>
      <vt:lpstr>Reflecties op transfer en boundary crossing</vt:lpstr>
      <vt:lpstr>Onderzoeksvraag</vt:lpstr>
      <vt:lpstr>Transfer of learning</vt:lpstr>
      <vt:lpstr>Organizational transfer climate</vt:lpstr>
      <vt:lpstr>Gescheiden systemen</vt:lpstr>
      <vt:lpstr>Boundary crossing en expansive learning</vt:lpstr>
      <vt:lpstr>Gescheiden systemen</vt:lpstr>
      <vt:lpstr>Versterking van boundary crossing</vt:lpstr>
      <vt:lpstr>Uitkomsten</vt:lpstr>
      <vt:lpstr>Succesfactoren</vt:lpstr>
      <vt:lpstr>Leiderschap van leraren</vt:lpstr>
      <vt:lpstr>Dia 28</vt:lpstr>
      <vt:lpstr>Dia 29</vt:lpstr>
      <vt:lpstr>Leiderschap als structuur of cultuur</vt:lpstr>
      <vt:lpstr>Dia 31</vt:lpstr>
      <vt:lpstr>Dia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Snoek</dc:creator>
  <cp:lastModifiedBy>CVI</cp:lastModifiedBy>
  <cp:revision>139</cp:revision>
  <cp:lastPrinted>2014-04-10T07:17:57Z</cp:lastPrinted>
  <dcterms:modified xsi:type="dcterms:W3CDTF">2014-04-11T09:07:03Z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0x01010020C8D544F1F0094F981F0DA5C9DF541F</vt:lpwstr>
  </property>
</Properties>
</file>